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8" r:id="rId4"/>
    <p:sldId id="259" r:id="rId5"/>
    <p:sldId id="260" r:id="rId6"/>
    <p:sldId id="274" r:id="rId7"/>
    <p:sldId id="261" r:id="rId8"/>
    <p:sldId id="262" r:id="rId9"/>
    <p:sldId id="263" r:id="rId10"/>
    <p:sldId id="264" r:id="rId11"/>
    <p:sldId id="265" r:id="rId12"/>
    <p:sldId id="266" r:id="rId13"/>
    <p:sldId id="267" r:id="rId14"/>
    <p:sldId id="268" r:id="rId15"/>
    <p:sldId id="272" r:id="rId16"/>
    <p:sldId id="269" r:id="rId17"/>
    <p:sldId id="275" r:id="rId18"/>
    <p:sldId id="271" r:id="rId19"/>
    <p:sldId id="276" r:id="rId20"/>
    <p:sldId id="273"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194" y="21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448498-383D-43B9-BE71-67FBA1E7C0E7}" type="datetimeFigureOut">
              <a:rPr lang="en-US" smtClean="0"/>
              <a:t>4/30/2015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0FFE01-53FF-4289-8D8A-AD8F9E75CFE9}" type="slidenum">
              <a:rPr lang="en-US" smtClean="0"/>
              <a:t>‹#›</a:t>
            </a:fld>
            <a:endParaRPr lang="en-US"/>
          </a:p>
        </p:txBody>
      </p:sp>
    </p:spTree>
    <p:extLst>
      <p:ext uri="{BB962C8B-B14F-4D97-AF65-F5344CB8AC3E}">
        <p14:creationId xmlns:p14="http://schemas.microsoft.com/office/powerpoint/2010/main" val="31860981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0FFE01-53FF-4289-8D8A-AD8F9E75CFE9}" type="slidenum">
              <a:rPr lang="en-US" smtClean="0"/>
              <a:t>17</a:t>
            </a:fld>
            <a:endParaRPr lang="en-US"/>
          </a:p>
        </p:txBody>
      </p:sp>
    </p:spTree>
    <p:extLst>
      <p:ext uri="{BB962C8B-B14F-4D97-AF65-F5344CB8AC3E}">
        <p14:creationId xmlns:p14="http://schemas.microsoft.com/office/powerpoint/2010/main" val="2138927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D3EDF9F-4483-477F-BBEB-916FD6C04EA1}" type="datetimeFigureOut">
              <a:rPr lang="en-US" smtClean="0"/>
              <a:t>4/30/2015</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7EB2F96-DCAA-423F-A887-B1ECF2A4C684}"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D3EDF9F-4483-477F-BBEB-916FD6C04EA1}" type="datetimeFigureOut">
              <a:rPr lang="en-US" smtClean="0"/>
              <a:t>4/30/2015</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97EB2F96-DCAA-423F-A887-B1ECF2A4C684}"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D3EDF9F-4483-477F-BBEB-916FD6C04EA1}" type="datetimeFigureOut">
              <a:rPr lang="en-US" smtClean="0"/>
              <a:t>4/30/2015</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97EB2F96-DCAA-423F-A887-B1ECF2A4C684}"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D3EDF9F-4483-477F-BBEB-916FD6C04EA1}" type="datetimeFigureOut">
              <a:rPr lang="en-US" smtClean="0"/>
              <a:t>4/30/2015</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97EB2F96-DCAA-423F-A887-B1ECF2A4C684}" type="slidenum">
              <a:rPr lang="en-US" smtClean="0"/>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D3EDF9F-4483-477F-BBEB-916FD6C04EA1}" type="datetimeFigureOut">
              <a:rPr lang="en-US" smtClean="0"/>
              <a:t>4/30/2015</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97EB2F96-DCAA-423F-A887-B1ECF2A4C684}" type="slidenum">
              <a:rPr lang="en-US" smtClean="0"/>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D3EDF9F-4483-477F-BBEB-916FD6C04EA1}" type="datetimeFigureOut">
              <a:rPr lang="en-US" smtClean="0"/>
              <a:t>4/30/2015</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97EB2F96-DCAA-423F-A887-B1ECF2A4C684}" type="slidenum">
              <a:rPr lang="en-US" smtClean="0"/>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D3EDF9F-4483-477F-BBEB-916FD6C04EA1}" type="datetimeFigureOut">
              <a:rPr lang="en-US" smtClean="0"/>
              <a:t>4/30/2015</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97EB2F96-DCAA-423F-A887-B1ECF2A4C684}"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D3EDF9F-4483-477F-BBEB-916FD6C04EA1}" type="datetimeFigureOut">
              <a:rPr lang="en-US" smtClean="0"/>
              <a:t>4/30/2015</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97EB2F96-DCAA-423F-A887-B1ECF2A4C684}" type="slidenum">
              <a:rPr lang="en-US" smtClean="0"/>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D3EDF9F-4483-477F-BBEB-916FD6C04EA1}" type="datetimeFigureOut">
              <a:rPr lang="en-US" smtClean="0"/>
              <a:t>4/30/2015</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97EB2F96-DCAA-423F-A887-B1ECF2A4C684}"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D3EDF9F-4483-477F-BBEB-916FD6C04EA1}" type="datetimeFigureOut">
              <a:rPr lang="en-US" smtClean="0"/>
              <a:t>4/30/2015</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97EB2F96-DCAA-423F-A887-B1ECF2A4C684}"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D3EDF9F-4483-477F-BBEB-916FD6C04EA1}" type="datetimeFigureOut">
              <a:rPr lang="en-US" smtClean="0"/>
              <a:t>4/30/2015</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7EB2F96-DCAA-423F-A887-B1ECF2A4C684}" type="slidenum">
              <a:rPr lang="en-US" smtClean="0"/>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D3EDF9F-4483-477F-BBEB-916FD6C04EA1}" type="datetimeFigureOut">
              <a:rPr lang="en-US" smtClean="0"/>
              <a:t>4/30/2015</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7EB2F96-DCAA-423F-A887-B1ECF2A4C684}"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flightglobal.com/news/articles/creating-a-titan-199071" TargetMode="External"/><Relationship Id="rId2" Type="http://schemas.openxmlformats.org/officeDocument/2006/relationships/hyperlink" Target="http://www.aviation-history.com/theory/composite.htm" TargetMode="External"/><Relationship Id="rId1" Type="http://schemas.openxmlformats.org/officeDocument/2006/relationships/slideLayout" Target="../slideLayouts/slideLayout2.xml"/><Relationship Id="rId6" Type="http://schemas.openxmlformats.org/officeDocument/2006/relationships/hyperlink" Target="http://www.military-today.com/aircraft/b2_spirit.htm" TargetMode="External"/><Relationship Id="rId5" Type="http://schemas.openxmlformats.org/officeDocument/2006/relationships/hyperlink" Target="http://www.tejas.gov.in/technology/composite_materials.html" TargetMode="External"/><Relationship Id="rId4" Type="http://schemas.openxmlformats.org/officeDocument/2006/relationships/hyperlink" Target="https://arch5541.wordpress.com/2013/01/08/the-great-metal-tube-in-the-sky"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1981200"/>
          </a:xfrm>
        </p:spPr>
        <p:txBody>
          <a:bodyPr>
            <a:normAutofit/>
          </a:bodyPr>
          <a:lstStyle/>
          <a:p>
            <a:pPr algn="ctr"/>
            <a:r>
              <a:rPr lang="en-US" sz="3200" dirty="0" smtClean="0"/>
              <a:t>Application of Composite materials in Aerospace Industry</a:t>
            </a:r>
            <a:endParaRPr lang="en-US" sz="3200" dirty="0"/>
          </a:p>
        </p:txBody>
      </p:sp>
      <p:sp>
        <p:nvSpPr>
          <p:cNvPr id="3" name="Subtitle 2"/>
          <p:cNvSpPr>
            <a:spLocks noGrp="1"/>
          </p:cNvSpPr>
          <p:nvPr>
            <p:ph type="subTitle" idx="1"/>
          </p:nvPr>
        </p:nvSpPr>
        <p:spPr/>
        <p:txBody>
          <a:bodyPr>
            <a:normAutofit fontScale="70000" lnSpcReduction="20000"/>
          </a:bodyPr>
          <a:lstStyle/>
          <a:p>
            <a:pPr algn="l"/>
            <a:r>
              <a:rPr lang="en-US" dirty="0" smtClean="0"/>
              <a:t>Presented by: </a:t>
            </a:r>
          </a:p>
          <a:p>
            <a:pPr algn="l"/>
            <a:r>
              <a:rPr lang="en-US" dirty="0" err="1" smtClean="0"/>
              <a:t>Kanchha</a:t>
            </a:r>
            <a:r>
              <a:rPr lang="en-US" dirty="0" smtClean="0"/>
              <a:t> Lama (0991904)                            </a:t>
            </a:r>
            <a:endParaRPr lang="en-US" dirty="0"/>
          </a:p>
          <a:p>
            <a:pPr algn="l"/>
            <a:r>
              <a:rPr lang="en-US" dirty="0" smtClean="0"/>
              <a:t>Parth Patel (0989754) </a:t>
            </a:r>
          </a:p>
          <a:p>
            <a:pPr algn="l"/>
            <a:r>
              <a:rPr lang="en-US" dirty="0" err="1" smtClean="0"/>
              <a:t>Pramith</a:t>
            </a:r>
            <a:r>
              <a:rPr lang="en-US" dirty="0" smtClean="0"/>
              <a:t> </a:t>
            </a:r>
            <a:r>
              <a:rPr lang="en-US" dirty="0" err="1" smtClean="0"/>
              <a:t>Varikoti</a:t>
            </a:r>
            <a:r>
              <a:rPr lang="en-US" dirty="0" smtClean="0"/>
              <a:t> (0988868)</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latin typeface="Times New Roman" panose="02020603050405020304" pitchFamily="18" charset="0"/>
                <a:cs typeface="Times New Roman" panose="02020603050405020304" pitchFamily="18" charset="0"/>
              </a:rPr>
              <a:t>Boeing 777 composite Structure</a:t>
            </a:r>
            <a:endParaRPr lang="en-US" sz="4000" dirty="0">
              <a:latin typeface="Times New Roman" panose="02020603050405020304" pitchFamily="18" charset="0"/>
              <a:cs typeface="Times New Roman" panose="02020603050405020304" pitchFamily="18" charset="0"/>
            </a:endParaRPr>
          </a:p>
        </p:txBody>
      </p:sp>
      <p:sp>
        <p:nvSpPr>
          <p:cNvPr id="5" name="Content Placeholder 4"/>
          <p:cNvSpPr>
            <a:spLocks noGrp="1"/>
          </p:cNvSpPr>
          <p:nvPr>
            <p:ph sz="quarter" idx="2"/>
          </p:nvPr>
        </p:nvSpPr>
        <p:spPr>
          <a:xfrm>
            <a:off x="457200" y="1468437"/>
            <a:ext cx="4040188" cy="3941763"/>
          </a:xfrm>
        </p:spPr>
        <p:txBody>
          <a:bodyPr>
            <a:normAutofit/>
          </a:bodyPr>
          <a:lstStyle/>
          <a:p>
            <a:pPr>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Components that uses composite structure are:</a:t>
            </a:r>
          </a:p>
          <a:p>
            <a:pPr lvl="1"/>
            <a:r>
              <a:rPr lang="en-US" sz="1800" dirty="0" smtClean="0">
                <a:latin typeface="Times New Roman" panose="02020603050405020304" pitchFamily="18" charset="0"/>
                <a:cs typeface="Times New Roman" panose="02020603050405020304" pitchFamily="18" charset="0"/>
              </a:rPr>
              <a:t>Horizontal Stabilizer</a:t>
            </a:r>
          </a:p>
          <a:p>
            <a:pPr lvl="1"/>
            <a:r>
              <a:rPr lang="en-US" sz="1800" dirty="0" smtClean="0">
                <a:latin typeface="Times New Roman" panose="02020603050405020304" pitchFamily="18" charset="0"/>
                <a:cs typeface="Times New Roman" panose="02020603050405020304" pitchFamily="18" charset="0"/>
              </a:rPr>
              <a:t>Vertical Fin</a:t>
            </a:r>
          </a:p>
          <a:p>
            <a:pPr lvl="1"/>
            <a:r>
              <a:rPr lang="en-US" sz="1800" dirty="0" smtClean="0">
                <a:latin typeface="Times New Roman" panose="02020603050405020304" pitchFamily="18" charset="0"/>
                <a:cs typeface="Times New Roman" panose="02020603050405020304" pitchFamily="18" charset="0"/>
              </a:rPr>
              <a:t>Radom</a:t>
            </a:r>
          </a:p>
          <a:p>
            <a:pPr lvl="1"/>
            <a:r>
              <a:rPr lang="en-US" sz="1800" dirty="0" smtClean="0">
                <a:latin typeface="Times New Roman" panose="02020603050405020304" pitchFamily="18" charset="0"/>
                <a:cs typeface="Times New Roman" panose="02020603050405020304" pitchFamily="18" charset="0"/>
              </a:rPr>
              <a:t>Wing fairings</a:t>
            </a:r>
          </a:p>
          <a:p>
            <a:pPr lvl="1"/>
            <a:r>
              <a:rPr lang="en-US" sz="1800" dirty="0" smtClean="0">
                <a:latin typeface="Times New Roman" panose="02020603050405020304" pitchFamily="18" charset="0"/>
                <a:cs typeface="Times New Roman" panose="02020603050405020304" pitchFamily="18" charset="0"/>
              </a:rPr>
              <a:t>Passenger floor beams</a:t>
            </a:r>
          </a:p>
          <a:p>
            <a:pPr lvl="1"/>
            <a:r>
              <a:rPr lang="en-US" sz="1800" dirty="0" smtClean="0">
                <a:latin typeface="Times New Roman" panose="02020603050405020304" pitchFamily="18" charset="0"/>
                <a:cs typeface="Times New Roman" panose="02020603050405020304" pitchFamily="18" charset="0"/>
              </a:rPr>
              <a:t>Wing Box</a:t>
            </a:r>
          </a:p>
          <a:p>
            <a:pPr lvl="1"/>
            <a:r>
              <a:rPr lang="en-US" sz="1800" dirty="0" smtClean="0">
                <a:latin typeface="Times New Roman" panose="02020603050405020304" pitchFamily="18" charset="0"/>
                <a:cs typeface="Times New Roman" panose="02020603050405020304" pitchFamily="18" charset="0"/>
              </a:rPr>
              <a:t>Engine Cowlings</a:t>
            </a:r>
          </a:p>
          <a:p>
            <a:pPr lvl="1"/>
            <a:r>
              <a:rPr lang="en-US" sz="1800" dirty="0" smtClean="0">
                <a:latin typeface="Times New Roman" panose="02020603050405020304" pitchFamily="18" charset="0"/>
                <a:cs typeface="Times New Roman" panose="02020603050405020304" pitchFamily="18" charset="0"/>
              </a:rPr>
              <a:t>Engine fairings</a:t>
            </a:r>
          </a:p>
          <a:p>
            <a:pPr marL="480060" indent="-342900">
              <a:buFont typeface="Wingdings" panose="05000000000000000000" pitchFamily="2" charset="2"/>
              <a:buChar char="Ø"/>
            </a:pPr>
            <a:r>
              <a:rPr lang="en-US" sz="2200" dirty="0" smtClean="0">
                <a:latin typeface="Times New Roman" panose="02020603050405020304" pitchFamily="18" charset="0"/>
                <a:cs typeface="Times New Roman" panose="02020603050405020304" pitchFamily="18" charset="0"/>
              </a:rPr>
              <a:t>Reduction in weight is over 5800 pounds.</a:t>
            </a:r>
            <a:endParaRPr lang="en-US" sz="2200" dirty="0">
              <a:latin typeface="Times New Roman" panose="02020603050405020304" pitchFamily="18" charset="0"/>
              <a:cs typeface="Times New Roman" panose="02020603050405020304" pitchFamily="18" charset="0"/>
            </a:endParaRPr>
          </a:p>
        </p:txBody>
      </p:sp>
      <p:pic>
        <p:nvPicPr>
          <p:cNvPr id="7" name="Content Placeholder 6"/>
          <p:cNvPicPr>
            <a:picLocks noGrp="1" noChangeAspect="1"/>
          </p:cNvPicPr>
          <p:nvPr>
            <p:ph sz="quarter" idx="4"/>
          </p:nvPr>
        </p:nvPicPr>
        <p:blipFill>
          <a:blip r:embed="rId2">
            <a:extLst>
              <a:ext uri="{28A0092B-C50C-407E-A947-70E740481C1C}">
                <a14:useLocalDpi xmlns:a14="http://schemas.microsoft.com/office/drawing/2010/main" val="0"/>
              </a:ext>
            </a:extLst>
          </a:blip>
          <a:stretch>
            <a:fillRect/>
          </a:stretch>
        </p:blipFill>
        <p:spPr>
          <a:xfrm>
            <a:off x="4645025" y="1444294"/>
            <a:ext cx="4041775" cy="3941763"/>
          </a:xfrm>
        </p:spPr>
      </p:pic>
    </p:spTree>
    <p:extLst>
      <p:ext uri="{BB962C8B-B14F-4D97-AF65-F5344CB8AC3E}">
        <p14:creationId xmlns:p14="http://schemas.microsoft.com/office/powerpoint/2010/main" val="14579626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dirty="0">
                <a:latin typeface="Times New Roman" panose="02020603050405020304" pitchFamily="18" charset="0"/>
                <a:cs typeface="Times New Roman" panose="02020603050405020304" pitchFamily="18" charset="0"/>
              </a:rPr>
              <a:t>Boeing </a:t>
            </a:r>
            <a:r>
              <a:rPr lang="en-US" sz="4400" dirty="0" smtClean="0">
                <a:latin typeface="Times New Roman" panose="02020603050405020304" pitchFamily="18" charset="0"/>
                <a:cs typeface="Times New Roman" panose="02020603050405020304" pitchFamily="18" charset="0"/>
              </a:rPr>
              <a:t>787 “Dreamliner” Composite </a:t>
            </a:r>
            <a:r>
              <a:rPr lang="en-US" sz="4400" dirty="0">
                <a:latin typeface="Times New Roman" panose="02020603050405020304" pitchFamily="18" charset="0"/>
                <a:cs typeface="Times New Roman" panose="02020603050405020304" pitchFamily="18" charset="0"/>
              </a:rPr>
              <a:t>Structure</a:t>
            </a:r>
            <a:endParaRPr lang="en-US" dirty="0"/>
          </a:p>
        </p:txBody>
      </p:sp>
      <p:sp>
        <p:nvSpPr>
          <p:cNvPr id="5" name="Content Placeholder 4"/>
          <p:cNvSpPr>
            <a:spLocks noGrp="1"/>
          </p:cNvSpPr>
          <p:nvPr>
            <p:ph sz="quarter" idx="2"/>
          </p:nvPr>
        </p:nvSpPr>
        <p:spPr>
          <a:xfrm>
            <a:off x="475397" y="4419600"/>
            <a:ext cx="8229600" cy="2590800"/>
          </a:xfrm>
        </p:spPr>
        <p:txBody>
          <a:bodyPr/>
          <a:lstStyle/>
          <a:p>
            <a:pPr lvl="0">
              <a:buClr>
                <a:srgbClr val="2DA2BF"/>
              </a:buClr>
              <a:buFont typeface="Wingdings" panose="05000000000000000000" pitchFamily="2" charset="2"/>
              <a:buChar char="Ø"/>
            </a:pPr>
            <a:r>
              <a:rPr lang="en-US" sz="2000" dirty="0">
                <a:solidFill>
                  <a:prstClr val="black"/>
                </a:solidFill>
                <a:latin typeface="Times New Roman" panose="02020603050405020304" pitchFamily="18" charset="0"/>
                <a:cs typeface="Times New Roman" panose="02020603050405020304" pitchFamily="18" charset="0"/>
              </a:rPr>
              <a:t>Components that uses composite structure are</a:t>
            </a:r>
            <a:r>
              <a:rPr lang="en-US" sz="2000" dirty="0" smtClean="0">
                <a:solidFill>
                  <a:prstClr val="black"/>
                </a:solidFill>
                <a:latin typeface="Times New Roman" panose="02020603050405020304" pitchFamily="18" charset="0"/>
                <a:cs typeface="Times New Roman" panose="02020603050405020304" pitchFamily="18" charset="0"/>
              </a:rPr>
              <a:t>:</a:t>
            </a:r>
          </a:p>
          <a:p>
            <a:pPr marL="708660" lvl="1" indent="-342900">
              <a:buClr>
                <a:srgbClr val="2DA2BF"/>
              </a:buClr>
            </a:pPr>
            <a:r>
              <a:rPr lang="en-US" dirty="0" smtClean="0">
                <a:solidFill>
                  <a:prstClr val="black"/>
                </a:solidFill>
                <a:latin typeface="Times New Roman" panose="02020603050405020304" pitchFamily="18" charset="0"/>
                <a:cs typeface="Times New Roman" panose="02020603050405020304" pitchFamily="18" charset="0"/>
              </a:rPr>
              <a:t>Almost full fuselage</a:t>
            </a:r>
          </a:p>
          <a:p>
            <a:pPr marL="708660" lvl="1" indent="-342900">
              <a:buClr>
                <a:srgbClr val="2DA2BF"/>
              </a:buClr>
            </a:pPr>
            <a:r>
              <a:rPr lang="en-US" dirty="0" smtClean="0">
                <a:solidFill>
                  <a:prstClr val="black"/>
                </a:solidFill>
                <a:latin typeface="Times New Roman" panose="02020603050405020304" pitchFamily="18" charset="0"/>
                <a:cs typeface="Times New Roman" panose="02020603050405020304" pitchFamily="18" charset="0"/>
              </a:rPr>
              <a:t>Upper and lower wing skin</a:t>
            </a:r>
          </a:p>
          <a:p>
            <a:pPr marL="708660" lvl="1" indent="-342900">
              <a:buClr>
                <a:srgbClr val="2DA2BF"/>
              </a:buClr>
            </a:pPr>
            <a:r>
              <a:rPr lang="en-US" dirty="0" smtClean="0">
                <a:solidFill>
                  <a:prstClr val="black"/>
                </a:solidFill>
                <a:latin typeface="Times New Roman" panose="02020603050405020304" pitchFamily="18" charset="0"/>
                <a:cs typeface="Times New Roman" panose="02020603050405020304" pitchFamily="18" charset="0"/>
              </a:rPr>
              <a:t>Radom</a:t>
            </a:r>
          </a:p>
          <a:p>
            <a:pPr marL="708660" lvl="1" indent="-342900">
              <a:buClr>
                <a:srgbClr val="2DA2BF"/>
              </a:buClr>
            </a:pPr>
            <a:r>
              <a:rPr lang="en-US" dirty="0" smtClean="0">
                <a:solidFill>
                  <a:prstClr val="black"/>
                </a:solidFill>
                <a:latin typeface="Times New Roman" panose="02020603050405020304" pitchFamily="18" charset="0"/>
                <a:cs typeface="Times New Roman" panose="02020603050405020304" pitchFamily="18" charset="0"/>
              </a:rPr>
              <a:t>Wing flaps, elevators, ailerons</a:t>
            </a:r>
          </a:p>
          <a:p>
            <a:pPr marL="708660" lvl="1" indent="-342900">
              <a:buClr>
                <a:srgbClr val="2DA2BF"/>
              </a:buClr>
            </a:pPr>
            <a:r>
              <a:rPr lang="en-US" dirty="0" smtClean="0">
                <a:solidFill>
                  <a:prstClr val="black"/>
                </a:solidFill>
                <a:latin typeface="Times New Roman" panose="02020603050405020304" pitchFamily="18" charset="0"/>
                <a:cs typeface="Times New Roman" panose="02020603050405020304" pitchFamily="18" charset="0"/>
              </a:rPr>
              <a:t>Vertical Fin and Horizontal Stabilizer</a:t>
            </a:r>
          </a:p>
          <a:p>
            <a:pPr>
              <a:buClr>
                <a:srgbClr val="2DA2BF"/>
              </a:buClr>
              <a:buFont typeface="Wingdings" panose="05000000000000000000" pitchFamily="2" charset="2"/>
              <a:buChar char="Ø"/>
            </a:pPr>
            <a:r>
              <a:rPr lang="en-US" sz="2000" dirty="0" smtClean="0">
                <a:solidFill>
                  <a:prstClr val="black"/>
                </a:solidFill>
                <a:latin typeface="Times New Roman" panose="02020603050405020304" pitchFamily="18" charset="0"/>
                <a:cs typeface="Times New Roman" panose="02020603050405020304" pitchFamily="18" charset="0"/>
              </a:rPr>
              <a:t> Use of composite is 80%  by volume and 50% by weight.</a:t>
            </a:r>
          </a:p>
        </p:txBody>
      </p:sp>
      <p:pic>
        <p:nvPicPr>
          <p:cNvPr id="7" name="Content Placeholder 6"/>
          <p:cNvPicPr>
            <a:picLocks noGrp="1" noChangeAspect="1"/>
          </p:cNvPicPr>
          <p:nvPr>
            <p:ph sz="quarter" idx="4"/>
          </p:nvPr>
        </p:nvPicPr>
        <p:blipFill>
          <a:blip r:embed="rId2">
            <a:extLst>
              <a:ext uri="{28A0092B-C50C-407E-A947-70E740481C1C}">
                <a14:useLocalDpi xmlns:a14="http://schemas.microsoft.com/office/drawing/2010/main" val="0"/>
              </a:ext>
            </a:extLst>
          </a:blip>
          <a:stretch>
            <a:fillRect/>
          </a:stretch>
        </p:blipFill>
        <p:spPr>
          <a:xfrm>
            <a:off x="457201" y="1416051"/>
            <a:ext cx="8229600" cy="3003549"/>
          </a:xfrm>
        </p:spPr>
      </p:pic>
    </p:spTree>
    <p:extLst>
      <p:ext uri="{BB962C8B-B14F-4D97-AF65-F5344CB8AC3E}">
        <p14:creationId xmlns:p14="http://schemas.microsoft.com/office/powerpoint/2010/main" val="17176841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latin typeface="Times New Roman" panose="02020603050405020304" pitchFamily="18" charset="0"/>
                <a:cs typeface="Times New Roman" panose="02020603050405020304" pitchFamily="18" charset="0"/>
              </a:rPr>
              <a:t>Airbus A380 Composite </a:t>
            </a:r>
            <a:r>
              <a:rPr lang="en-US" sz="4000" dirty="0">
                <a:latin typeface="Times New Roman" panose="02020603050405020304" pitchFamily="18" charset="0"/>
                <a:cs typeface="Times New Roman" panose="02020603050405020304" pitchFamily="18" charset="0"/>
              </a:rPr>
              <a:t>Structure</a:t>
            </a:r>
          </a:p>
        </p:txBody>
      </p:sp>
      <p:pic>
        <p:nvPicPr>
          <p:cNvPr id="7" name="Content Placeholder 6"/>
          <p:cNvPicPr>
            <a:picLocks noGrp="1" noChangeAspect="1"/>
          </p:cNvPicPr>
          <p:nvPr>
            <p:ph sz="quarter" idx="2"/>
          </p:nvPr>
        </p:nvPicPr>
        <p:blipFill>
          <a:blip r:embed="rId2" cstate="print">
            <a:extLst>
              <a:ext uri="{28A0092B-C50C-407E-A947-70E740481C1C}">
                <a14:useLocalDpi xmlns:a14="http://schemas.microsoft.com/office/drawing/2010/main" val="0"/>
              </a:ext>
            </a:extLst>
          </a:blip>
          <a:stretch>
            <a:fillRect/>
          </a:stretch>
        </p:blipFill>
        <p:spPr>
          <a:xfrm>
            <a:off x="457200" y="1416050"/>
            <a:ext cx="3886200" cy="4146550"/>
          </a:xfrm>
        </p:spPr>
      </p:pic>
      <p:sp>
        <p:nvSpPr>
          <p:cNvPr id="6" name="Content Placeholder 5"/>
          <p:cNvSpPr>
            <a:spLocks noGrp="1"/>
          </p:cNvSpPr>
          <p:nvPr>
            <p:ph sz="quarter" idx="4"/>
          </p:nvPr>
        </p:nvSpPr>
        <p:spPr>
          <a:xfrm>
            <a:off x="4343401" y="1444294"/>
            <a:ext cx="4343400" cy="5413706"/>
          </a:xfrm>
        </p:spPr>
        <p:txBody>
          <a:bodyPr/>
          <a:lstStyle/>
          <a:p>
            <a:pPr>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Components that uses composite structure are:</a:t>
            </a:r>
          </a:p>
          <a:p>
            <a:pPr lvl="1"/>
            <a:r>
              <a:rPr lang="en-US" sz="1800" dirty="0">
                <a:latin typeface="Times New Roman" panose="02020603050405020304" pitchFamily="18" charset="0"/>
                <a:cs typeface="Times New Roman" panose="02020603050405020304" pitchFamily="18" charset="0"/>
              </a:rPr>
              <a:t>Horizontal Stabilizer</a:t>
            </a:r>
          </a:p>
          <a:p>
            <a:pPr lvl="1"/>
            <a:r>
              <a:rPr lang="en-US" sz="1800" dirty="0">
                <a:latin typeface="Times New Roman" panose="02020603050405020304" pitchFamily="18" charset="0"/>
                <a:cs typeface="Times New Roman" panose="02020603050405020304" pitchFamily="18" charset="0"/>
              </a:rPr>
              <a:t>Vertical Fin</a:t>
            </a:r>
          </a:p>
          <a:p>
            <a:pPr lvl="1"/>
            <a:r>
              <a:rPr lang="en-US" sz="1800" dirty="0">
                <a:latin typeface="Times New Roman" panose="02020603050405020304" pitchFamily="18" charset="0"/>
                <a:cs typeface="Times New Roman" panose="02020603050405020304" pitchFamily="18" charset="0"/>
              </a:rPr>
              <a:t>Radom</a:t>
            </a:r>
          </a:p>
          <a:p>
            <a:pPr lvl="1"/>
            <a:r>
              <a:rPr lang="en-US" sz="1800" dirty="0">
                <a:latin typeface="Times New Roman" panose="02020603050405020304" pitchFamily="18" charset="0"/>
                <a:cs typeface="Times New Roman" panose="02020603050405020304" pitchFamily="18" charset="0"/>
              </a:rPr>
              <a:t>Wing </a:t>
            </a:r>
            <a:r>
              <a:rPr lang="en-US" sz="1800" dirty="0" smtClean="0">
                <a:latin typeface="Times New Roman" panose="02020603050405020304" pitchFamily="18" charset="0"/>
                <a:cs typeface="Times New Roman" panose="02020603050405020304" pitchFamily="18" charset="0"/>
              </a:rPr>
              <a:t>Fairings</a:t>
            </a:r>
            <a:endParaRPr lang="en-US" sz="1800" dirty="0">
              <a:latin typeface="Times New Roman" panose="02020603050405020304" pitchFamily="18" charset="0"/>
              <a:cs typeface="Times New Roman" panose="02020603050405020304" pitchFamily="18" charset="0"/>
            </a:endParaRPr>
          </a:p>
          <a:p>
            <a:pPr lvl="1"/>
            <a:r>
              <a:rPr lang="en-US" sz="1800" dirty="0" smtClean="0">
                <a:latin typeface="Times New Roman" panose="02020603050405020304" pitchFamily="18" charset="0"/>
                <a:cs typeface="Times New Roman" panose="02020603050405020304" pitchFamily="18" charset="0"/>
              </a:rPr>
              <a:t>Wing Box</a:t>
            </a:r>
          </a:p>
          <a:p>
            <a:pPr lvl="1"/>
            <a:r>
              <a:rPr lang="en-US" sz="1800" dirty="0" smtClean="0">
                <a:latin typeface="Times New Roman" panose="02020603050405020304" pitchFamily="18" charset="0"/>
                <a:cs typeface="Times New Roman" panose="02020603050405020304" pitchFamily="18" charset="0"/>
              </a:rPr>
              <a:t>Belly Fairings</a:t>
            </a:r>
            <a:endParaRPr lang="en-US" sz="1800" dirty="0">
              <a:latin typeface="Times New Roman" panose="02020603050405020304" pitchFamily="18" charset="0"/>
              <a:cs typeface="Times New Roman" panose="02020603050405020304" pitchFamily="18" charset="0"/>
            </a:endParaRPr>
          </a:p>
          <a:p>
            <a:pPr lvl="1"/>
            <a:r>
              <a:rPr lang="en-US" sz="1800" dirty="0">
                <a:latin typeface="Times New Roman" panose="02020603050405020304" pitchFamily="18" charset="0"/>
                <a:cs typeface="Times New Roman" panose="02020603050405020304" pitchFamily="18" charset="0"/>
              </a:rPr>
              <a:t>Engine Cowlings</a:t>
            </a:r>
          </a:p>
          <a:p>
            <a:pPr lvl="1"/>
            <a:r>
              <a:rPr lang="en-US" sz="1800" dirty="0">
                <a:latin typeface="Times New Roman" panose="02020603050405020304" pitchFamily="18" charset="0"/>
                <a:cs typeface="Times New Roman" panose="02020603050405020304" pitchFamily="18" charset="0"/>
              </a:rPr>
              <a:t>Engine fairings</a:t>
            </a:r>
          </a:p>
          <a:p>
            <a:pPr marL="109728" indent="0">
              <a:buNone/>
            </a:pPr>
            <a:endParaRPr lang="en-US" sz="1800" dirty="0">
              <a:latin typeface="Times New Roman" panose="02020603050405020304" pitchFamily="18" charset="0"/>
              <a:cs typeface="Times New Roman" panose="02020603050405020304" pitchFamily="18" charset="0"/>
            </a:endParaRPr>
          </a:p>
          <a:p>
            <a:r>
              <a:rPr lang="en-US" sz="1800" dirty="0" smtClean="0">
                <a:latin typeface="Times New Roman" panose="02020603050405020304" pitchFamily="18" charset="0"/>
                <a:cs typeface="Times New Roman" panose="02020603050405020304" pitchFamily="18" charset="0"/>
              </a:rPr>
              <a:t>Wing box, made of CFRP, has reduced weight up to one and a half tones.</a:t>
            </a:r>
          </a:p>
        </p:txBody>
      </p:sp>
    </p:spTree>
    <p:extLst>
      <p:ext uri="{BB962C8B-B14F-4D97-AF65-F5344CB8AC3E}">
        <p14:creationId xmlns:p14="http://schemas.microsoft.com/office/powerpoint/2010/main" val="10103144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latin typeface="Times New Roman" panose="02020603050405020304" pitchFamily="18" charset="0"/>
                <a:cs typeface="Times New Roman" panose="02020603050405020304" pitchFamily="18" charset="0"/>
              </a:rPr>
              <a:t>B-2 Bomber Composite </a:t>
            </a:r>
            <a:r>
              <a:rPr lang="en-US" sz="4000" dirty="0">
                <a:latin typeface="Times New Roman" panose="02020603050405020304" pitchFamily="18" charset="0"/>
                <a:cs typeface="Times New Roman" panose="02020603050405020304" pitchFamily="18" charset="0"/>
              </a:rPr>
              <a:t>Structure</a:t>
            </a:r>
          </a:p>
        </p:txBody>
      </p:sp>
      <p:sp>
        <p:nvSpPr>
          <p:cNvPr id="5" name="Content Placeholder 4"/>
          <p:cNvSpPr>
            <a:spLocks noGrp="1"/>
          </p:cNvSpPr>
          <p:nvPr>
            <p:ph sz="quarter" idx="2"/>
          </p:nvPr>
        </p:nvSpPr>
        <p:spPr/>
        <p:txBody>
          <a:bodyPr>
            <a:normAutofit/>
          </a:bodyPr>
          <a:lstStyle/>
          <a:p>
            <a:r>
              <a:rPr lang="en-US" sz="2000" dirty="0">
                <a:latin typeface="Times New Roman" panose="02020603050405020304" pitchFamily="18" charset="0"/>
                <a:ea typeface="PMingLiU" panose="02020500000000000000" pitchFamily="18" charset="-120"/>
              </a:rPr>
              <a:t>B-2 </a:t>
            </a:r>
            <a:r>
              <a:rPr lang="en-US" sz="2000" dirty="0" smtClean="0">
                <a:latin typeface="Times New Roman" panose="02020603050405020304" pitchFamily="18" charset="0"/>
                <a:ea typeface="PMingLiU" panose="02020500000000000000" pitchFamily="18" charset="-120"/>
              </a:rPr>
              <a:t>Bomber is mostly made of carbon/epoxy materials. </a:t>
            </a:r>
          </a:p>
          <a:p>
            <a:pPr marL="109728" indent="0">
              <a:buNone/>
            </a:pPr>
            <a:endParaRPr lang="en-US" sz="2000" dirty="0" smtClean="0">
              <a:latin typeface="Times New Roman" panose="02020603050405020304" pitchFamily="18" charset="0"/>
              <a:ea typeface="PMingLiU" panose="02020500000000000000" pitchFamily="18" charset="-120"/>
            </a:endParaRPr>
          </a:p>
          <a:p>
            <a:r>
              <a:rPr lang="en-US" sz="2000" dirty="0" smtClean="0">
                <a:latin typeface="Times New Roman" panose="02020603050405020304" pitchFamily="18" charset="0"/>
                <a:ea typeface="PMingLiU" panose="02020500000000000000" pitchFamily="18" charset="-120"/>
              </a:rPr>
              <a:t>The reduction in weight was about 40000 </a:t>
            </a:r>
            <a:r>
              <a:rPr lang="en-US" sz="2000" dirty="0">
                <a:latin typeface="Times New Roman" panose="02020603050405020304" pitchFamily="18" charset="0"/>
                <a:ea typeface="PMingLiU" panose="02020500000000000000" pitchFamily="18" charset="-120"/>
              </a:rPr>
              <a:t>to 50000 </a:t>
            </a:r>
            <a:r>
              <a:rPr lang="en-US" sz="2000" dirty="0" smtClean="0">
                <a:latin typeface="Times New Roman" panose="02020603050405020304" pitchFamily="18" charset="0"/>
                <a:ea typeface="PMingLiU" panose="02020500000000000000" pitchFamily="18" charset="-120"/>
              </a:rPr>
              <a:t>pounds.</a:t>
            </a:r>
          </a:p>
          <a:p>
            <a:pPr marL="109728" indent="0">
              <a:buNone/>
            </a:pPr>
            <a:endParaRPr lang="en-US" sz="2000" dirty="0" smtClean="0"/>
          </a:p>
          <a:p>
            <a:r>
              <a:rPr lang="en-US" sz="1800" dirty="0" smtClean="0"/>
              <a:t>Design material was specially designed to absorb radar waves.</a:t>
            </a:r>
            <a:endParaRPr lang="en-US" sz="1800" dirty="0"/>
          </a:p>
        </p:txBody>
      </p:sp>
      <p:pic>
        <p:nvPicPr>
          <p:cNvPr id="7" name="Content Placeholder 6"/>
          <p:cNvPicPr>
            <a:picLocks noGrp="1" noChangeAspect="1"/>
          </p:cNvPicPr>
          <p:nvPr>
            <p:ph sz="quarter" idx="4"/>
          </p:nvPr>
        </p:nvPicPr>
        <p:blipFill>
          <a:blip r:embed="rId2">
            <a:extLst>
              <a:ext uri="{28A0092B-C50C-407E-A947-70E740481C1C}">
                <a14:useLocalDpi xmlns:a14="http://schemas.microsoft.com/office/drawing/2010/main" val="0"/>
              </a:ext>
            </a:extLst>
          </a:blip>
          <a:stretch>
            <a:fillRect/>
          </a:stretch>
        </p:blipFill>
        <p:spPr>
          <a:xfrm>
            <a:off x="4645026" y="1548820"/>
            <a:ext cx="4216944" cy="3837237"/>
          </a:xfrm>
        </p:spPr>
      </p:pic>
    </p:spTree>
    <p:extLst>
      <p:ext uri="{BB962C8B-B14F-4D97-AF65-F5344CB8AC3E}">
        <p14:creationId xmlns:p14="http://schemas.microsoft.com/office/powerpoint/2010/main" val="35124675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dirty="0" smtClean="0">
                <a:latin typeface="Times New Roman" panose="02020603050405020304" pitchFamily="18" charset="0"/>
                <a:cs typeface="Times New Roman" panose="02020603050405020304" pitchFamily="18" charset="0"/>
              </a:rPr>
              <a:t>LCA Tejas (HAL)Composite </a:t>
            </a:r>
            <a:r>
              <a:rPr lang="en-US" sz="4400" dirty="0">
                <a:latin typeface="Times New Roman" panose="02020603050405020304" pitchFamily="18" charset="0"/>
                <a:cs typeface="Times New Roman" panose="02020603050405020304" pitchFamily="18" charset="0"/>
              </a:rPr>
              <a:t>Structure</a:t>
            </a:r>
            <a:endParaRPr lang="en-US" dirty="0"/>
          </a:p>
        </p:txBody>
      </p:sp>
      <p:sp>
        <p:nvSpPr>
          <p:cNvPr id="5" name="Content Placeholder 4"/>
          <p:cNvSpPr>
            <a:spLocks noGrp="1"/>
          </p:cNvSpPr>
          <p:nvPr>
            <p:ph sz="quarter" idx="2"/>
          </p:nvPr>
        </p:nvSpPr>
        <p:spPr>
          <a:xfrm>
            <a:off x="469710" y="4419600"/>
            <a:ext cx="8217090" cy="2362200"/>
          </a:xfrm>
        </p:spPr>
        <p:txBody>
          <a:bodyPr>
            <a:normAutofit/>
          </a:bodyPr>
          <a:lstStyle/>
          <a:p>
            <a:r>
              <a:rPr lang="en-US" sz="1800" dirty="0" smtClean="0">
                <a:latin typeface="Times New Roman" panose="02020603050405020304" pitchFamily="18" charset="0"/>
                <a:cs typeface="Times New Roman" panose="02020603050405020304" pitchFamily="18" charset="0"/>
              </a:rPr>
              <a:t>LCA stands for Light Combat Aircraft which is basically use of composite materials in its structure.</a:t>
            </a:r>
          </a:p>
          <a:p>
            <a:r>
              <a:rPr lang="en-US" sz="1800" dirty="0" smtClean="0">
                <a:latin typeface="Times New Roman" panose="02020603050405020304" pitchFamily="18" charset="0"/>
                <a:cs typeface="Times New Roman" panose="02020603050405020304" pitchFamily="18" charset="0"/>
              </a:rPr>
              <a:t>Components which are made of composite material are:</a:t>
            </a:r>
          </a:p>
          <a:p>
            <a:pPr marL="651510" lvl="1" indent="-285750"/>
            <a:r>
              <a:rPr lang="en-US" sz="1800" dirty="0" smtClean="0">
                <a:latin typeface="Times New Roman" panose="02020603050405020304" pitchFamily="18" charset="0"/>
                <a:cs typeface="Times New Roman" panose="02020603050405020304" pitchFamily="18" charset="0"/>
              </a:rPr>
              <a:t>Nose</a:t>
            </a:r>
          </a:p>
          <a:p>
            <a:pPr marL="651510" lvl="1" indent="-285750"/>
            <a:r>
              <a:rPr lang="en-US" sz="1800" dirty="0" smtClean="0">
                <a:latin typeface="Times New Roman" panose="02020603050405020304" pitchFamily="18" charset="0"/>
                <a:cs typeface="Times New Roman" panose="02020603050405020304" pitchFamily="18" charset="0"/>
              </a:rPr>
              <a:t>Wing upper surface and leading edge</a:t>
            </a:r>
          </a:p>
          <a:p>
            <a:pPr marL="651510" lvl="1" indent="-285750"/>
            <a:r>
              <a:rPr lang="en-US" sz="1800" dirty="0" smtClean="0">
                <a:latin typeface="Times New Roman" panose="02020603050405020304" pitchFamily="18" charset="0"/>
                <a:cs typeface="Times New Roman" panose="02020603050405020304" pitchFamily="18" charset="0"/>
              </a:rPr>
              <a:t>Exit Nozzle</a:t>
            </a:r>
          </a:p>
          <a:p>
            <a:r>
              <a:rPr lang="en-US" sz="1800" dirty="0" smtClean="0">
                <a:latin typeface="Times New Roman" panose="02020603050405020304" pitchFamily="18" charset="0"/>
                <a:cs typeface="Times New Roman" panose="02020603050405020304" pitchFamily="18" charset="0"/>
              </a:rPr>
              <a:t>Weight is reduced by 21%</a:t>
            </a:r>
            <a:endParaRPr lang="en-US" sz="1800" dirty="0">
              <a:latin typeface="Times New Roman" panose="02020603050405020304" pitchFamily="18" charset="0"/>
              <a:cs typeface="Times New Roman" panose="02020603050405020304" pitchFamily="18" charset="0"/>
            </a:endParaRPr>
          </a:p>
        </p:txBody>
      </p:sp>
      <p:pic>
        <p:nvPicPr>
          <p:cNvPr id="7" name="Content Placeholder 6"/>
          <p:cNvPicPr>
            <a:picLocks noGrp="1" noChangeAspect="1"/>
          </p:cNvPicPr>
          <p:nvPr>
            <p:ph sz="quarter" idx="4"/>
          </p:nvPr>
        </p:nvPicPr>
        <p:blipFill>
          <a:blip r:embed="rId2">
            <a:extLst>
              <a:ext uri="{28A0092B-C50C-407E-A947-70E740481C1C}">
                <a14:useLocalDpi xmlns:a14="http://schemas.microsoft.com/office/drawing/2010/main" val="0"/>
              </a:ext>
            </a:extLst>
          </a:blip>
          <a:stretch>
            <a:fillRect/>
          </a:stretch>
        </p:blipFill>
        <p:spPr>
          <a:xfrm>
            <a:off x="444690" y="1416050"/>
            <a:ext cx="8229600" cy="3003550"/>
          </a:xfrm>
        </p:spPr>
      </p:pic>
    </p:spTree>
    <p:extLst>
      <p:ext uri="{BB962C8B-B14F-4D97-AF65-F5344CB8AC3E}">
        <p14:creationId xmlns:p14="http://schemas.microsoft.com/office/powerpoint/2010/main" val="14800021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latin typeface="Times New Roman" panose="02020603050405020304" pitchFamily="18" charset="0"/>
                <a:cs typeface="Times New Roman" panose="02020603050405020304" pitchFamily="18" charset="0"/>
              </a:rPr>
              <a:t>Space vehicles Composite </a:t>
            </a:r>
            <a:r>
              <a:rPr lang="en-US" sz="4000" dirty="0">
                <a:latin typeface="Times New Roman" panose="02020603050405020304" pitchFamily="18" charset="0"/>
                <a:cs typeface="Times New Roman" panose="02020603050405020304" pitchFamily="18" charset="0"/>
              </a:rPr>
              <a:t>Structure</a:t>
            </a:r>
            <a:endParaRPr lang="en-US" sz="4000" dirty="0"/>
          </a:p>
        </p:txBody>
      </p:sp>
      <p:sp>
        <p:nvSpPr>
          <p:cNvPr id="5" name="Content Placeholder 4"/>
          <p:cNvSpPr>
            <a:spLocks noGrp="1"/>
          </p:cNvSpPr>
          <p:nvPr>
            <p:ph sz="quarter" idx="2"/>
          </p:nvPr>
        </p:nvSpPr>
        <p:spPr>
          <a:xfrm>
            <a:off x="457200" y="1444294"/>
            <a:ext cx="8229600" cy="4956506"/>
          </a:xfrm>
        </p:spPr>
        <p:txBody>
          <a:bodyPr>
            <a:normAutofit/>
          </a:bodyPr>
          <a:lstStyle/>
          <a:p>
            <a:pPr>
              <a:lnSpc>
                <a:spcPct val="150000"/>
              </a:lnSpc>
            </a:pPr>
            <a:r>
              <a:rPr lang="en-US" dirty="0" smtClean="0">
                <a:latin typeface="Times New Roman" panose="02020603050405020304" pitchFamily="18" charset="0"/>
                <a:cs typeface="Times New Roman" panose="02020603050405020304" pitchFamily="18" charset="0"/>
              </a:rPr>
              <a:t>Used </a:t>
            </a:r>
            <a:r>
              <a:rPr lang="en-US" dirty="0">
                <a:latin typeface="Times New Roman" panose="02020603050405020304" pitchFamily="18" charset="0"/>
                <a:cs typeface="Times New Roman" panose="02020603050405020304" pitchFamily="18" charset="0"/>
              </a:rPr>
              <a:t>to manufacture Rocket and Missiles motor cases. </a:t>
            </a:r>
            <a:endParaRPr lang="en-US" dirty="0" smtClean="0">
              <a:latin typeface="Times New Roman" panose="02020603050405020304" pitchFamily="18" charset="0"/>
              <a:cs typeface="Times New Roman" panose="02020603050405020304" pitchFamily="18" charset="0"/>
            </a:endParaRPr>
          </a:p>
          <a:p>
            <a:pPr marL="365760" lvl="1" indent="0">
              <a:lnSpc>
                <a:spcPct val="150000"/>
              </a:lnSpc>
              <a:buNone/>
            </a:pPr>
            <a:r>
              <a:rPr lang="en-US" sz="2400" dirty="0" smtClean="0">
                <a:latin typeface="Times New Roman" panose="02020603050405020304" pitchFamily="18" charset="0"/>
                <a:cs typeface="Times New Roman" panose="02020603050405020304" pitchFamily="18" charset="0"/>
              </a:rPr>
              <a:t>Materials for this are carbon</a:t>
            </a:r>
            <a:r>
              <a:rPr lang="en-US" sz="2400" dirty="0">
                <a:latin typeface="Times New Roman" panose="02020603050405020304" pitchFamily="18" charset="0"/>
                <a:cs typeface="Times New Roman" panose="02020603050405020304" pitchFamily="18" charset="0"/>
              </a:rPr>
              <a:t>, aramid and </a:t>
            </a:r>
            <a:r>
              <a:rPr lang="en-US" sz="2400" dirty="0" smtClean="0">
                <a:latin typeface="Times New Roman" panose="02020603050405020304" pitchFamily="18" charset="0"/>
                <a:cs typeface="Times New Roman" panose="02020603050405020304" pitchFamily="18" charset="0"/>
              </a:rPr>
              <a:t>glass.</a:t>
            </a:r>
          </a:p>
          <a:p>
            <a:pPr>
              <a:lnSpc>
                <a:spcPct val="150000"/>
              </a:lnSpc>
            </a:pPr>
            <a:r>
              <a:rPr lang="en-US" dirty="0" smtClean="0">
                <a:latin typeface="Times New Roman" panose="02020603050405020304" pitchFamily="18" charset="0"/>
                <a:cs typeface="Times New Roman" panose="02020603050405020304" pitchFamily="18" charset="0"/>
              </a:rPr>
              <a:t>Composites </a:t>
            </a:r>
            <a:r>
              <a:rPr lang="en-US" dirty="0">
                <a:latin typeface="Times New Roman" panose="02020603050405020304" pitchFamily="18" charset="0"/>
                <a:cs typeface="Times New Roman" panose="02020603050405020304" pitchFamily="18" charset="0"/>
              </a:rPr>
              <a:t>like carbon-carbon are used to </a:t>
            </a:r>
            <a:r>
              <a:rPr lang="en-US" dirty="0" smtClean="0">
                <a:latin typeface="Times New Roman" panose="02020603050405020304" pitchFamily="18" charset="0"/>
                <a:cs typeface="Times New Roman" panose="02020603050405020304" pitchFamily="18" charset="0"/>
              </a:rPr>
              <a:t>manufacture        re-entry </a:t>
            </a:r>
            <a:r>
              <a:rPr lang="en-US" dirty="0">
                <a:latin typeface="Times New Roman" panose="02020603050405020304" pitchFamily="18" charset="0"/>
                <a:cs typeface="Times New Roman" panose="02020603050405020304" pitchFamily="18" charset="0"/>
              </a:rPr>
              <a:t>nose tips and heat shields</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11252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latin typeface="Times New Roman" panose="02020603050405020304" pitchFamily="18" charset="0"/>
                <a:cs typeface="Times New Roman" panose="02020603050405020304" pitchFamily="18" charset="0"/>
              </a:rPr>
              <a:t>Use of composite is more challenging to design.</a:t>
            </a:r>
          </a:p>
          <a:p>
            <a:r>
              <a:rPr lang="en-US" sz="2400" dirty="0" smtClean="0">
                <a:latin typeface="Times New Roman" panose="02020603050405020304" pitchFamily="18" charset="0"/>
                <a:cs typeface="Times New Roman" panose="02020603050405020304" pitchFamily="18" charset="0"/>
              </a:rPr>
              <a:t>NDT test for composite material is much more difficult as compared to metals.</a:t>
            </a:r>
          </a:p>
          <a:p>
            <a:r>
              <a:rPr lang="en-US" sz="2400" dirty="0" smtClean="0">
                <a:latin typeface="Times New Roman" panose="02020603050405020304" pitchFamily="18" charset="0"/>
                <a:cs typeface="Times New Roman" panose="02020603050405020304" pitchFamily="18" charset="0"/>
              </a:rPr>
              <a:t>Delamination of layers.</a:t>
            </a:r>
          </a:p>
          <a:p>
            <a:r>
              <a:rPr lang="en-US" sz="2400" dirty="0" smtClean="0">
                <a:latin typeface="Times New Roman" panose="02020603050405020304" pitchFamily="18" charset="0"/>
                <a:cs typeface="Times New Roman" panose="02020603050405020304" pitchFamily="18" charset="0"/>
              </a:rPr>
              <a:t>High cost</a:t>
            </a:r>
          </a:p>
          <a:p>
            <a:r>
              <a:rPr lang="en-US" sz="2400" dirty="0" smtClean="0">
                <a:latin typeface="Times New Roman" panose="02020603050405020304" pitchFamily="18" charset="0"/>
                <a:cs typeface="Times New Roman" panose="02020603050405020304" pitchFamily="18" charset="0"/>
              </a:rPr>
              <a:t>Damage tolerance.</a:t>
            </a:r>
          </a:p>
          <a:p>
            <a:r>
              <a:rPr lang="en-US" sz="2400" dirty="0" smtClean="0">
                <a:latin typeface="Times New Roman" panose="02020603050405020304" pitchFamily="18" charset="0"/>
                <a:cs typeface="Times New Roman" panose="02020603050405020304" pitchFamily="18" charset="0"/>
              </a:rPr>
              <a:t>Need specialized repair techniques.</a:t>
            </a:r>
          </a:p>
          <a:p>
            <a:pPr marL="109728" indent="0">
              <a:buNone/>
            </a:pPr>
            <a:endParaRPr lang="en-US" sz="2400" dirty="0">
              <a:latin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p:txBody>
          <a:bodyPr>
            <a:normAutofit fontScale="90000"/>
          </a:bodyPr>
          <a:lstStyle/>
          <a:p>
            <a:r>
              <a:rPr lang="en-US" sz="4000" dirty="0" smtClean="0">
                <a:latin typeface="Times New Roman" panose="02020603050405020304" pitchFamily="18" charset="0"/>
                <a:cs typeface="Times New Roman" panose="02020603050405020304" pitchFamily="18" charset="0"/>
              </a:rPr>
              <a:t>Disadvantages of Composite </a:t>
            </a:r>
            <a:r>
              <a:rPr lang="en-US" sz="4000" dirty="0" smtClean="0">
                <a:latin typeface="Times New Roman" panose="02020603050405020304" pitchFamily="18" charset="0"/>
                <a:cs typeface="Times New Roman" panose="02020603050405020304" pitchFamily="18" charset="0"/>
              </a:rPr>
              <a:t>Materials</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22018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dirty="0"/>
              <a:t>Future involvement of composite</a:t>
            </a:r>
            <a:endParaRPr lang="en-US" dirty="0"/>
          </a:p>
        </p:txBody>
      </p:sp>
      <p:sp>
        <p:nvSpPr>
          <p:cNvPr id="3" name="Text Placeholder 2"/>
          <p:cNvSpPr>
            <a:spLocks noGrp="1"/>
          </p:cNvSpPr>
          <p:nvPr>
            <p:ph type="body" idx="1"/>
          </p:nvPr>
        </p:nvSpPr>
        <p:spPr/>
        <p:txBody>
          <a:bodyPr/>
          <a:lstStyle/>
          <a:p>
            <a:endParaRPr lang="en-US" dirty="0"/>
          </a:p>
        </p:txBody>
      </p:sp>
      <p:sp>
        <p:nvSpPr>
          <p:cNvPr id="4" name="Text Placeholder 3"/>
          <p:cNvSpPr>
            <a:spLocks noGrp="1"/>
          </p:cNvSpPr>
          <p:nvPr>
            <p:ph type="body" sz="half" idx="3"/>
          </p:nvPr>
        </p:nvSpPr>
        <p:spPr/>
        <p:txBody>
          <a:bodyPr/>
          <a:lstStyle/>
          <a:p>
            <a:r>
              <a:rPr lang="en-US" dirty="0">
                <a:solidFill>
                  <a:schemeClr val="tx1"/>
                </a:solidFill>
                <a:latin typeface="Times New Roman" panose="02020603050405020304" pitchFamily="18" charset="0"/>
                <a:cs typeface="Times New Roman" panose="02020603050405020304" pitchFamily="18" charset="0"/>
              </a:rPr>
              <a:t>Honeycomb Structure</a:t>
            </a:r>
            <a:endParaRPr lang="en-US" sz="2000" dirty="0">
              <a:solidFill>
                <a:schemeClr val="tx1"/>
              </a:solidFill>
              <a:latin typeface="Times New Roman" panose="02020603050405020304" pitchFamily="18" charset="0"/>
              <a:cs typeface="Times New Roman" panose="02020603050405020304" pitchFamily="18" charset="0"/>
            </a:endParaRPr>
          </a:p>
          <a:p>
            <a:endParaRPr lang="en-US" dirty="0"/>
          </a:p>
        </p:txBody>
      </p:sp>
      <p:sp>
        <p:nvSpPr>
          <p:cNvPr id="5" name="Content Placeholder 4"/>
          <p:cNvSpPr>
            <a:spLocks noGrp="1"/>
          </p:cNvSpPr>
          <p:nvPr>
            <p:ph sz="quarter" idx="2"/>
          </p:nvPr>
        </p:nvSpPr>
        <p:spPr/>
        <p:txBody>
          <a:bodyPr/>
          <a:lstStyle/>
          <a:p>
            <a:r>
              <a:rPr lang="en-US" dirty="0">
                <a:latin typeface="Times New Roman" panose="02020603050405020304" pitchFamily="18" charset="0"/>
                <a:cs typeface="Times New Roman" panose="02020603050405020304" pitchFamily="18" charset="0"/>
              </a:rPr>
              <a:t>Honeycomb Structure</a:t>
            </a:r>
            <a:endParaRPr lang="en-US" sz="20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Hybrid composite materials</a:t>
            </a:r>
          </a:p>
          <a:p>
            <a:r>
              <a:rPr lang="en-US" dirty="0">
                <a:latin typeface="Times New Roman" panose="02020603050405020304" pitchFamily="18" charset="0"/>
                <a:cs typeface="Times New Roman" panose="02020603050405020304" pitchFamily="18" charset="0"/>
              </a:rPr>
              <a:t>Advanced Designs through Simulation</a:t>
            </a:r>
          </a:p>
          <a:p>
            <a:r>
              <a:rPr lang="en-US" dirty="0">
                <a:latin typeface="Times New Roman" panose="02020603050405020304" pitchFamily="18" charset="0"/>
                <a:cs typeface="Times New Roman" panose="02020603050405020304" pitchFamily="18" charset="0"/>
              </a:rPr>
              <a:t>Investigations into damage tolerance of bonded repairs by test and simulation.</a:t>
            </a:r>
          </a:p>
          <a:p>
            <a:endParaRPr lang="en-US" dirty="0"/>
          </a:p>
        </p:txBody>
      </p:sp>
      <p:pic>
        <p:nvPicPr>
          <p:cNvPr id="7" name="Content Placeholder 6"/>
          <p:cNvPicPr>
            <a:picLocks noGrp="1" noChangeAspect="1"/>
          </p:cNvPicPr>
          <p:nvPr>
            <p:ph sz="quarter" idx="4"/>
          </p:nvPr>
        </p:nvPicPr>
        <p:blipFill>
          <a:blip r:embed="rId3" cstate="print">
            <a:extLst>
              <a:ext uri="{28A0092B-C50C-407E-A947-70E740481C1C}">
                <a14:useLocalDpi xmlns:a14="http://schemas.microsoft.com/office/drawing/2010/main" val="0"/>
              </a:ext>
            </a:extLst>
          </a:blip>
          <a:stretch>
            <a:fillRect/>
          </a:stretch>
        </p:blipFill>
        <p:spPr>
          <a:xfrm>
            <a:off x="4572001" y="1444625"/>
            <a:ext cx="3657600" cy="3941763"/>
          </a:xfrm>
        </p:spPr>
      </p:pic>
    </p:spTree>
    <p:extLst>
      <p:ext uri="{BB962C8B-B14F-4D97-AF65-F5344CB8AC3E}">
        <p14:creationId xmlns:p14="http://schemas.microsoft.com/office/powerpoint/2010/main" val="9599570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latin typeface="Times New Roman" panose="02020603050405020304" pitchFamily="18" charset="0"/>
                <a:cs typeface="Times New Roman" panose="02020603050405020304" pitchFamily="18" charset="0"/>
              </a:rPr>
              <a:t>Since the invention of composite materials, aerospace industry has shown significant use of it in building different parts first to almost most of the structural parts and use of it is rapidly growing.</a:t>
            </a:r>
          </a:p>
          <a:p>
            <a:r>
              <a:rPr lang="en-US" sz="2400" dirty="0" smtClean="0">
                <a:latin typeface="Times New Roman" panose="02020603050405020304" pitchFamily="18" charset="0"/>
                <a:cs typeface="Times New Roman" panose="02020603050405020304" pitchFamily="18" charset="0"/>
              </a:rPr>
              <a:t>The main aspect we need to keep in mind that </a:t>
            </a:r>
            <a:r>
              <a:rPr lang="en-US" sz="2400" b="1" dirty="0" smtClean="0">
                <a:latin typeface="Times New Roman" panose="02020603050405020304" pitchFamily="18" charset="0"/>
                <a:cs typeface="Times New Roman" panose="02020603050405020304" pitchFamily="18" charset="0"/>
              </a:rPr>
              <a:t>strength and stiffness </a:t>
            </a:r>
            <a:r>
              <a:rPr lang="en-US" sz="2400" dirty="0" smtClean="0">
                <a:latin typeface="Times New Roman" panose="02020603050405020304" pitchFamily="18" charset="0"/>
                <a:cs typeface="Times New Roman" panose="02020603050405020304" pitchFamily="18" charset="0"/>
              </a:rPr>
              <a:t>are major considerations for aircrafts whereas </a:t>
            </a:r>
            <a:r>
              <a:rPr lang="en-US" sz="2400" b="1" dirty="0" smtClean="0">
                <a:latin typeface="Times New Roman" panose="02020603050405020304" pitchFamily="18" charset="0"/>
                <a:cs typeface="Times New Roman" panose="02020603050405020304" pitchFamily="18" charset="0"/>
              </a:rPr>
              <a:t>stiffness and low coefficient of thermal expansion </a:t>
            </a:r>
            <a:r>
              <a:rPr lang="en-US" sz="2400" dirty="0" smtClean="0">
                <a:latin typeface="Times New Roman" panose="02020603050405020304" pitchFamily="18" charset="0"/>
                <a:cs typeface="Times New Roman" panose="02020603050405020304" pitchFamily="18" charset="0"/>
              </a:rPr>
              <a:t>are major considerations for space applications. </a:t>
            </a:r>
            <a:endParaRPr lang="en-US" sz="2400" dirty="0">
              <a:latin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p:txBody>
          <a:bodyPr>
            <a:normAutofit/>
          </a:bodyPr>
          <a:lstStyle/>
          <a:p>
            <a:r>
              <a:rPr lang="en-US" sz="4000" dirty="0" smtClean="0">
                <a:latin typeface="Times New Roman" panose="02020603050405020304" pitchFamily="18" charset="0"/>
                <a:cs typeface="Times New Roman" panose="02020603050405020304" pitchFamily="18" charset="0"/>
              </a:rPr>
              <a:t>Conclusion</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26028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r>
              <a:rPr lang="en-US" sz="2900" dirty="0">
                <a:latin typeface="Times New Roman" pitchFamily="18" charset="0"/>
                <a:cs typeface="Times New Roman" pitchFamily="18" charset="0"/>
              </a:rPr>
              <a:t>Composite Materials</a:t>
            </a:r>
            <a:r>
              <a:rPr lang="en-US" sz="2900" b="1" dirty="0">
                <a:latin typeface="Times New Roman" pitchFamily="18" charset="0"/>
                <a:cs typeface="Times New Roman" pitchFamily="18" charset="0"/>
              </a:rPr>
              <a:t>. Retrieved from </a:t>
            </a:r>
            <a:r>
              <a:rPr lang="en-US" sz="2900" u="sng" dirty="0">
                <a:latin typeface="Times New Roman" pitchFamily="18" charset="0"/>
                <a:cs typeface="Times New Roman" pitchFamily="18" charset="0"/>
                <a:hlinkClick r:id="rId2"/>
              </a:rPr>
              <a:t>http://www.aviation-history.com/theory/composite.htm</a:t>
            </a:r>
            <a:r>
              <a:rPr lang="en-US" sz="2900" dirty="0">
                <a:latin typeface="Times New Roman" pitchFamily="18" charset="0"/>
                <a:cs typeface="Times New Roman" pitchFamily="18" charset="0"/>
              </a:rPr>
              <a:t>.</a:t>
            </a:r>
            <a:endParaRPr lang="en-US" sz="2900" b="1" dirty="0">
              <a:latin typeface="Times New Roman" pitchFamily="18" charset="0"/>
              <a:cs typeface="Times New Roman" pitchFamily="18" charset="0"/>
            </a:endParaRPr>
          </a:p>
          <a:p>
            <a:r>
              <a:rPr lang="en-US" sz="2900" dirty="0">
                <a:latin typeface="Times New Roman" pitchFamily="18" charset="0"/>
                <a:cs typeface="Times New Roman" pitchFamily="18" charset="0"/>
              </a:rPr>
              <a:t>Creating a Titan. Retrieved from</a:t>
            </a:r>
            <a:endParaRPr lang="en-US" sz="2900" b="1" dirty="0">
              <a:latin typeface="Times New Roman" pitchFamily="18" charset="0"/>
              <a:cs typeface="Times New Roman" pitchFamily="18" charset="0"/>
            </a:endParaRPr>
          </a:p>
          <a:p>
            <a:r>
              <a:rPr lang="en-US" sz="2900" dirty="0">
                <a:latin typeface="Times New Roman" pitchFamily="18" charset="0"/>
                <a:cs typeface="Times New Roman" pitchFamily="18" charset="0"/>
              </a:rPr>
              <a:t> </a:t>
            </a:r>
            <a:r>
              <a:rPr lang="en-US" sz="2900" u="sng" dirty="0">
                <a:latin typeface="Times New Roman" pitchFamily="18" charset="0"/>
                <a:cs typeface="Times New Roman" pitchFamily="18" charset="0"/>
                <a:hlinkClick r:id="rId3"/>
              </a:rPr>
              <a:t>http://www.flightglobal.com/news/articles/creating-a-titan-199071</a:t>
            </a:r>
            <a:r>
              <a:rPr lang="en-US" sz="2900" dirty="0">
                <a:latin typeface="Times New Roman" pitchFamily="18" charset="0"/>
                <a:cs typeface="Times New Roman" pitchFamily="18" charset="0"/>
              </a:rPr>
              <a:t>.</a:t>
            </a:r>
            <a:endParaRPr lang="en-US" sz="2900" b="1" dirty="0">
              <a:latin typeface="Times New Roman" pitchFamily="18" charset="0"/>
              <a:cs typeface="Times New Roman" pitchFamily="18" charset="0"/>
            </a:endParaRPr>
          </a:p>
          <a:p>
            <a:r>
              <a:rPr lang="en-US" sz="2900" dirty="0">
                <a:latin typeface="Times New Roman" pitchFamily="18" charset="0"/>
                <a:cs typeface="Times New Roman" pitchFamily="18" charset="0"/>
              </a:rPr>
              <a:t>Daniel, I. M., Ishai, O.(2005). Engineering mechanics of composite materials. Oxford, New York, 2, 3-4.  </a:t>
            </a:r>
            <a:endParaRPr lang="en-US" sz="2900" b="1" dirty="0">
              <a:latin typeface="Times New Roman" pitchFamily="18" charset="0"/>
              <a:cs typeface="Times New Roman" pitchFamily="18" charset="0"/>
            </a:endParaRPr>
          </a:p>
          <a:p>
            <a:pPr fontAlgn="base"/>
            <a:r>
              <a:rPr lang="en-US" sz="2900" dirty="0">
                <a:latin typeface="Times New Roman" pitchFamily="18" charset="0"/>
                <a:cs typeface="Times New Roman" pitchFamily="18" charset="0"/>
              </a:rPr>
              <a:t>Holly, R.H. (2013). The great metal tube in the sky. Retrieved from </a:t>
            </a:r>
            <a:endParaRPr lang="en-US" sz="2900" b="1" dirty="0">
              <a:latin typeface="Times New Roman" pitchFamily="18" charset="0"/>
              <a:cs typeface="Times New Roman" pitchFamily="18" charset="0"/>
            </a:endParaRPr>
          </a:p>
          <a:p>
            <a:pPr fontAlgn="base"/>
            <a:r>
              <a:rPr lang="en-US" sz="2900" dirty="0">
                <a:latin typeface="Times New Roman" pitchFamily="18" charset="0"/>
                <a:cs typeface="Times New Roman" pitchFamily="18" charset="0"/>
              </a:rPr>
              <a:t>	</a:t>
            </a:r>
            <a:r>
              <a:rPr lang="en-US" sz="2900" u="sng" dirty="0">
                <a:latin typeface="Times New Roman" pitchFamily="18" charset="0"/>
                <a:cs typeface="Times New Roman" pitchFamily="18" charset="0"/>
                <a:hlinkClick r:id="rId4"/>
              </a:rPr>
              <a:t>https://arch5541.wordpress.com/2013/01/08/the-great-metal-tube-in-the-sky</a:t>
            </a:r>
            <a:r>
              <a:rPr lang="en-US" sz="2900" dirty="0">
                <a:latin typeface="Times New Roman" pitchFamily="18" charset="0"/>
                <a:cs typeface="Times New Roman" pitchFamily="18" charset="0"/>
              </a:rPr>
              <a:t>.</a:t>
            </a:r>
            <a:endParaRPr lang="en-US" sz="2900" b="1" dirty="0">
              <a:latin typeface="Times New Roman" pitchFamily="18" charset="0"/>
              <a:cs typeface="Times New Roman" pitchFamily="18" charset="0"/>
            </a:endParaRPr>
          </a:p>
          <a:p>
            <a:pPr fontAlgn="base"/>
            <a:r>
              <a:rPr lang="en-US" sz="2900" dirty="0">
                <a:latin typeface="Times New Roman" pitchFamily="18" charset="0"/>
                <a:cs typeface="Times New Roman" pitchFamily="18" charset="0"/>
              </a:rPr>
              <a:t>Honeycomb structure. Retrieved from http://en.wikipedia.org/wiki/Honeycomb_structure.</a:t>
            </a:r>
            <a:endParaRPr lang="en-US" sz="2900" b="1" dirty="0">
              <a:latin typeface="Times New Roman" pitchFamily="18" charset="0"/>
              <a:cs typeface="Times New Roman" pitchFamily="18" charset="0"/>
            </a:endParaRPr>
          </a:p>
          <a:p>
            <a:pPr fontAlgn="base"/>
            <a:r>
              <a:rPr lang="en-US" sz="2900" dirty="0">
                <a:latin typeface="Times New Roman" pitchFamily="18" charset="0"/>
                <a:cs typeface="Times New Roman" pitchFamily="18" charset="0"/>
              </a:rPr>
              <a:t>Hybrid material. Retrieved from http://en.wikipedia.org/wiki/Hybrid_material.</a:t>
            </a:r>
            <a:endParaRPr lang="en-US" sz="2900" b="1" dirty="0">
              <a:latin typeface="Times New Roman" pitchFamily="18" charset="0"/>
              <a:cs typeface="Times New Roman" pitchFamily="18" charset="0"/>
            </a:endParaRPr>
          </a:p>
          <a:p>
            <a:pPr fontAlgn="base"/>
            <a:r>
              <a:rPr lang="en-US" sz="2900" dirty="0">
                <a:latin typeface="Times New Roman" pitchFamily="18" charset="0"/>
                <a:cs typeface="Times New Roman" pitchFamily="18" charset="0"/>
              </a:rPr>
              <a:t>LCA Tejas Technology.  Retrieved from </a:t>
            </a:r>
            <a:endParaRPr lang="en-US" sz="2900" b="1" i="1" dirty="0">
              <a:latin typeface="Times New Roman" pitchFamily="18" charset="0"/>
              <a:cs typeface="Times New Roman" pitchFamily="18" charset="0"/>
            </a:endParaRPr>
          </a:p>
          <a:p>
            <a:pPr fontAlgn="base"/>
            <a:r>
              <a:rPr lang="en-US" sz="2900" b="1" i="1" dirty="0">
                <a:latin typeface="Times New Roman" pitchFamily="18" charset="0"/>
                <a:cs typeface="Times New Roman" pitchFamily="18" charset="0"/>
              </a:rPr>
              <a:t>	</a:t>
            </a:r>
            <a:r>
              <a:rPr lang="en-US" sz="2900" u="sng" dirty="0">
                <a:latin typeface="Times New Roman" pitchFamily="18" charset="0"/>
                <a:cs typeface="Times New Roman" pitchFamily="18" charset="0"/>
                <a:hlinkClick r:id="rId5"/>
              </a:rPr>
              <a:t>http://www.tejas.gov.in/technology/composite_materials.html</a:t>
            </a:r>
            <a:r>
              <a:rPr lang="en-US" sz="2900" dirty="0">
                <a:latin typeface="Times New Roman" pitchFamily="18" charset="0"/>
                <a:cs typeface="Times New Roman" pitchFamily="18" charset="0"/>
              </a:rPr>
              <a:t>.</a:t>
            </a:r>
            <a:endParaRPr lang="en-US" sz="2900" b="1" i="1" dirty="0">
              <a:latin typeface="Times New Roman" pitchFamily="18" charset="0"/>
              <a:cs typeface="Times New Roman" pitchFamily="18" charset="0"/>
            </a:endParaRPr>
          </a:p>
          <a:p>
            <a:r>
              <a:rPr lang="en-US" sz="2900" dirty="0">
                <a:latin typeface="Times New Roman" pitchFamily="18" charset="0"/>
                <a:cs typeface="Times New Roman" pitchFamily="18" charset="0"/>
              </a:rPr>
              <a:t>National Aeronautics and Space Administration. Composites. Retrieved from </a:t>
            </a:r>
            <a:endParaRPr lang="en-US" sz="2900" b="1" dirty="0">
              <a:latin typeface="Times New Roman" pitchFamily="18" charset="0"/>
              <a:cs typeface="Times New Roman" pitchFamily="18" charset="0"/>
            </a:endParaRPr>
          </a:p>
          <a:p>
            <a:r>
              <a:rPr lang="en-US" sz="2900" dirty="0">
                <a:latin typeface="Times New Roman" pitchFamily="18" charset="0"/>
                <a:cs typeface="Times New Roman" pitchFamily="18" charset="0"/>
              </a:rPr>
              <a:t>	http://www.aeronautics.nasa.gov/pdf/composites_k-12.pdf.</a:t>
            </a:r>
            <a:endParaRPr lang="en-US" sz="2900" b="1" dirty="0">
              <a:latin typeface="Times New Roman" pitchFamily="18" charset="0"/>
              <a:cs typeface="Times New Roman" pitchFamily="18" charset="0"/>
            </a:endParaRPr>
          </a:p>
          <a:p>
            <a:r>
              <a:rPr lang="en-US" sz="2900" dirty="0">
                <a:latin typeface="Times New Roman" pitchFamily="18" charset="0"/>
                <a:cs typeface="Times New Roman" pitchFamily="18" charset="0"/>
              </a:rPr>
              <a:t>Northrop Grumman B-2 Spirit. Retrieved from </a:t>
            </a:r>
            <a:r>
              <a:rPr lang="en-US" sz="2900" u="sng" dirty="0">
                <a:latin typeface="Times New Roman" pitchFamily="18" charset="0"/>
                <a:cs typeface="Times New Roman" pitchFamily="18" charset="0"/>
                <a:hlinkClick r:id="rId6"/>
              </a:rPr>
              <a:t>http://www.military-today.com/aircraft/b2_spirit.htm</a:t>
            </a:r>
            <a:r>
              <a:rPr lang="en-US" sz="2900" b="1" dirty="0">
                <a:latin typeface="Times New Roman" pitchFamily="18" charset="0"/>
                <a:cs typeface="Times New Roman" pitchFamily="18" charset="0"/>
              </a:rPr>
              <a:t>.</a:t>
            </a:r>
            <a:r>
              <a:rPr lang="en-US" sz="2900" dirty="0">
                <a:latin typeface="Times New Roman" pitchFamily="18" charset="0"/>
                <a:cs typeface="Times New Roman" pitchFamily="18" charset="0"/>
              </a:rPr>
              <a:t>      </a:t>
            </a:r>
            <a:endParaRPr lang="en-US" sz="2900" b="1" dirty="0">
              <a:latin typeface="Times New Roman" pitchFamily="18" charset="0"/>
              <a:cs typeface="Times New Roman" pitchFamily="18" charset="0"/>
            </a:endParaRPr>
          </a:p>
          <a:p>
            <a:endParaRPr lang="en-US" dirty="0"/>
          </a:p>
        </p:txBody>
      </p:sp>
      <p:sp>
        <p:nvSpPr>
          <p:cNvPr id="3" name="Title 2"/>
          <p:cNvSpPr>
            <a:spLocks noGrp="1"/>
          </p:cNvSpPr>
          <p:nvPr>
            <p:ph type="title"/>
          </p:nvPr>
        </p:nvSpPr>
        <p:spPr/>
        <p:txBody>
          <a:bodyPr/>
          <a:lstStyle/>
          <a:p>
            <a:r>
              <a:rPr lang="en-US" dirty="0" smtClean="0"/>
              <a:t>References</a:t>
            </a:r>
            <a:endParaRPr lang="en-US" dirty="0"/>
          </a:p>
        </p:txBody>
      </p:sp>
    </p:spTree>
    <p:extLst>
      <p:ext uri="{BB962C8B-B14F-4D97-AF65-F5344CB8AC3E}">
        <p14:creationId xmlns:p14="http://schemas.microsoft.com/office/powerpoint/2010/main" val="11934469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smtClean="0">
                <a:latin typeface="Times New Roman" pitchFamily="18" charset="0"/>
                <a:cs typeface="Times New Roman" pitchFamily="18" charset="0"/>
              </a:rPr>
              <a:t>Introduction : What is composite?</a:t>
            </a:r>
          </a:p>
          <a:p>
            <a:r>
              <a:rPr lang="en-US" sz="2400" dirty="0" smtClean="0">
                <a:latin typeface="Times New Roman" pitchFamily="18" charset="0"/>
                <a:cs typeface="Times New Roman" pitchFamily="18" charset="0"/>
              </a:rPr>
              <a:t>Why composite in Aerospace industry?</a:t>
            </a:r>
          </a:p>
          <a:p>
            <a:r>
              <a:rPr lang="en-US" sz="2400" dirty="0" smtClean="0">
                <a:latin typeface="Times New Roman" pitchFamily="18" charset="0"/>
                <a:cs typeface="Times New Roman" pitchFamily="18" charset="0"/>
              </a:rPr>
              <a:t>Applications of composite in aerospace</a:t>
            </a:r>
          </a:p>
          <a:p>
            <a:r>
              <a:rPr lang="en-US" sz="2400" dirty="0" smtClean="0">
                <a:latin typeface="Times New Roman" pitchFamily="18" charset="0"/>
                <a:cs typeface="Times New Roman" pitchFamily="18" charset="0"/>
              </a:rPr>
              <a:t>Future involvement of composite </a:t>
            </a:r>
          </a:p>
          <a:p>
            <a:r>
              <a:rPr lang="en-US" sz="2400" dirty="0" smtClean="0">
                <a:latin typeface="Times New Roman" pitchFamily="18" charset="0"/>
                <a:cs typeface="Times New Roman" pitchFamily="18" charset="0"/>
              </a:rPr>
              <a:t>Conclusion</a:t>
            </a:r>
          </a:p>
          <a:p>
            <a:endParaRPr lang="en-US" dirty="0" smtClean="0"/>
          </a:p>
          <a:p>
            <a:endParaRPr lang="en-US" dirty="0" smtClean="0"/>
          </a:p>
          <a:p>
            <a:endParaRPr lang="en-US" dirty="0" smtClean="0"/>
          </a:p>
          <a:p>
            <a:endParaRPr lang="en-US" dirty="0"/>
          </a:p>
        </p:txBody>
      </p:sp>
      <p:sp>
        <p:nvSpPr>
          <p:cNvPr id="3" name="Title 2"/>
          <p:cNvSpPr>
            <a:spLocks noGrp="1"/>
          </p:cNvSpPr>
          <p:nvPr>
            <p:ph type="title"/>
          </p:nvPr>
        </p:nvSpPr>
        <p:spPr/>
        <p:txBody>
          <a:bodyPr/>
          <a:lstStyle/>
          <a:p>
            <a:r>
              <a:rPr lang="en-US" sz="4000" dirty="0" smtClean="0">
                <a:latin typeface="Times New Roman" pitchFamily="18" charset="0"/>
                <a:cs typeface="Times New Roman" pitchFamily="18" charset="0"/>
              </a:rPr>
              <a:t>Content</a:t>
            </a:r>
            <a:r>
              <a:rPr lang="en-US" dirty="0"/>
              <a:t>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noAutofit/>
          </a:bodyPr>
          <a:lstStyle/>
          <a:p>
            <a:pPr marL="109728" indent="0" algn="ctr">
              <a:buNone/>
            </a:pPr>
            <a:r>
              <a:rPr lang="en-US" sz="13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Thank You</a:t>
            </a:r>
            <a:endParaRPr lang="en-US" sz="13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31454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Font typeface="Courier New" panose="02070309020205020404" pitchFamily="49" charset="0"/>
              <a:buChar char="o"/>
            </a:pPr>
            <a:r>
              <a:rPr lang="en-US" sz="2800" dirty="0" smtClean="0">
                <a:latin typeface="Times New Roman" panose="02020603050405020304" pitchFamily="18" charset="0"/>
                <a:cs typeface="Times New Roman" panose="02020603050405020304" pitchFamily="18" charset="0"/>
              </a:rPr>
              <a:t>Composite is material consisting of two or more materials, which have different physical and chemical properties, combined together in a proper content and fashion to produce a new  material properties that are different from the properties of those individual materials.</a:t>
            </a:r>
            <a:endParaRPr lang="en-US" sz="2800" dirty="0">
              <a:latin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p:txBody>
          <a:bodyPr>
            <a:normAutofit/>
          </a:bodyPr>
          <a:lstStyle/>
          <a:p>
            <a:r>
              <a:rPr lang="en-US" sz="4000" dirty="0" smtClean="0">
                <a:latin typeface="Times New Roman" panose="02020603050405020304" pitchFamily="18" charset="0"/>
                <a:cs typeface="Times New Roman" panose="02020603050405020304" pitchFamily="18" charset="0"/>
              </a:rPr>
              <a:t>Introduction : What is </a:t>
            </a:r>
            <a:r>
              <a:rPr lang="en-US" sz="4000" dirty="0">
                <a:latin typeface="Times New Roman" panose="02020603050405020304" pitchFamily="18" charset="0"/>
                <a:cs typeface="Times New Roman" panose="02020603050405020304" pitchFamily="18" charset="0"/>
              </a:rPr>
              <a:t>c</a:t>
            </a:r>
            <a:r>
              <a:rPr lang="en-US" sz="4000" dirty="0" smtClean="0">
                <a:latin typeface="Times New Roman" panose="02020603050405020304" pitchFamily="18" charset="0"/>
                <a:cs typeface="Times New Roman" panose="02020603050405020304" pitchFamily="18" charset="0"/>
              </a:rPr>
              <a:t>omposite?</a:t>
            </a:r>
            <a:endParaRPr lang="en-US" sz="4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latin typeface="Times New Roman" panose="02020603050405020304" pitchFamily="18" charset="0"/>
                <a:cs typeface="Times New Roman" panose="02020603050405020304" pitchFamily="18" charset="0"/>
              </a:rPr>
              <a:t>The main aim of the aerospace/aircraft industries is to reduce weight keeping the same or more strength than the regular metals have.</a:t>
            </a:r>
          </a:p>
          <a:p>
            <a:r>
              <a:rPr lang="en-US" sz="2800" dirty="0" smtClean="0">
                <a:latin typeface="Times New Roman" panose="02020603050405020304" pitchFamily="18" charset="0"/>
                <a:cs typeface="Times New Roman" panose="02020603050405020304" pitchFamily="18" charset="0"/>
              </a:rPr>
              <a:t>This criteria </a:t>
            </a:r>
            <a:r>
              <a:rPr lang="en-US" sz="2800" dirty="0">
                <a:latin typeface="Times New Roman" panose="02020603050405020304" pitchFamily="18" charset="0"/>
                <a:cs typeface="Times New Roman" panose="02020603050405020304" pitchFamily="18" charset="0"/>
              </a:rPr>
              <a:t>leads to </a:t>
            </a:r>
            <a:r>
              <a:rPr lang="en-US" sz="2800" dirty="0" smtClean="0">
                <a:latin typeface="Times New Roman" panose="02020603050405020304" pitchFamily="18" charset="0"/>
                <a:cs typeface="Times New Roman" panose="02020603050405020304" pitchFamily="18" charset="0"/>
              </a:rPr>
              <a:t>use composite. </a:t>
            </a:r>
            <a:endParaRPr lang="en-US" sz="2800" dirty="0">
              <a:latin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a:xfrm>
            <a:off x="457200" y="152400"/>
            <a:ext cx="8229600" cy="1600200"/>
          </a:xfrm>
        </p:spPr>
        <p:txBody>
          <a:bodyPr>
            <a:normAutofit fontScale="90000"/>
          </a:bodyPr>
          <a:lstStyle/>
          <a:p>
            <a:r>
              <a:rPr lang="en-US" sz="4400" dirty="0">
                <a:latin typeface="Times New Roman" panose="02020603050405020304" pitchFamily="18" charset="0"/>
                <a:cs typeface="Times New Roman" panose="02020603050405020304" pitchFamily="18" charset="0"/>
              </a:rPr>
              <a:t>Why </a:t>
            </a:r>
            <a:r>
              <a:rPr lang="en-US" sz="4400" dirty="0" smtClean="0">
                <a:latin typeface="Times New Roman" panose="02020603050405020304" pitchFamily="18" charset="0"/>
                <a:cs typeface="Times New Roman" panose="02020603050405020304" pitchFamily="18" charset="0"/>
              </a:rPr>
              <a:t>composite </a:t>
            </a:r>
            <a:r>
              <a:rPr lang="en-US" sz="4400" dirty="0">
                <a:latin typeface="Times New Roman" panose="02020603050405020304" pitchFamily="18" charset="0"/>
                <a:cs typeface="Times New Roman" panose="02020603050405020304" pitchFamily="18" charset="0"/>
              </a:rPr>
              <a:t>in aerospace industry?</a:t>
            </a:r>
            <a:r>
              <a:rPr lang="en-US" sz="4000" dirty="0"/>
              <a:t/>
            </a:r>
            <a:br>
              <a:rPr lang="en-US" sz="4000" dirty="0"/>
            </a:b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92060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
            <a:ext cx="7772400" cy="1219200"/>
          </a:xfrm>
        </p:spPr>
        <p:txBody>
          <a:bodyPr>
            <a:normAutofit fontScale="90000"/>
          </a:bodyPr>
          <a:lstStyle/>
          <a:p>
            <a:pPr algn="l"/>
            <a:r>
              <a:rPr lang="en-US" sz="4000" dirty="0" smtClean="0">
                <a:latin typeface="Times New Roman" panose="02020603050405020304" pitchFamily="18" charset="0"/>
                <a:cs typeface="Times New Roman" panose="02020603050405020304" pitchFamily="18" charset="0"/>
              </a:rPr>
              <a:t>Advantages of composite material over metals</a:t>
            </a:r>
            <a:endParaRPr lang="en-US" sz="40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685800" y="1295400"/>
            <a:ext cx="7772400" cy="4190999"/>
          </a:xfrm>
        </p:spPr>
        <p:txBody>
          <a:bodyPr/>
          <a:lstStyle/>
          <a:p>
            <a:pPr marL="457200" indent="-457200" algn="l">
              <a:buFont typeface="Wingdings" panose="05000000000000000000" pitchFamily="2" charset="2"/>
              <a:buChar char="Ø"/>
            </a:pPr>
            <a:r>
              <a:rPr lang="en-US" dirty="0" smtClean="0"/>
              <a:t>Light weight</a:t>
            </a:r>
          </a:p>
          <a:p>
            <a:pPr marL="457200" indent="-457200" algn="l">
              <a:buFont typeface="Wingdings" panose="05000000000000000000" pitchFamily="2" charset="2"/>
              <a:buChar char="Ø"/>
            </a:pPr>
            <a:r>
              <a:rPr lang="en-US" dirty="0" smtClean="0"/>
              <a:t>High heat resistance</a:t>
            </a:r>
          </a:p>
          <a:p>
            <a:pPr marL="457200" indent="-457200" algn="l">
              <a:buFont typeface="Wingdings" panose="05000000000000000000" pitchFamily="2" charset="2"/>
              <a:buChar char="Ø"/>
            </a:pPr>
            <a:r>
              <a:rPr lang="en-US" dirty="0" smtClean="0"/>
              <a:t>High strength to weight ratio</a:t>
            </a:r>
          </a:p>
          <a:p>
            <a:pPr marL="457200" indent="-457200" algn="l">
              <a:buFont typeface="Wingdings" panose="05000000000000000000" pitchFamily="2" charset="2"/>
              <a:buChar char="Ø"/>
            </a:pPr>
            <a:r>
              <a:rPr lang="en-US" dirty="0" smtClean="0"/>
              <a:t>Low density</a:t>
            </a:r>
          </a:p>
          <a:p>
            <a:pPr marL="457200" indent="-457200" algn="l">
              <a:buFont typeface="Wingdings" panose="05000000000000000000" pitchFamily="2" charset="2"/>
              <a:buChar char="Ø"/>
            </a:pPr>
            <a:r>
              <a:rPr lang="en-US" dirty="0" smtClean="0"/>
              <a:t>Corrosion resistance</a:t>
            </a:r>
          </a:p>
          <a:p>
            <a:pPr marL="457200" indent="-457200" algn="l">
              <a:buFont typeface="Wingdings" panose="05000000000000000000" pitchFamily="2" charset="2"/>
              <a:buChar char="Ø"/>
            </a:pPr>
            <a:r>
              <a:rPr lang="en-US" dirty="0" smtClean="0"/>
              <a:t>High stiffness</a:t>
            </a:r>
          </a:p>
          <a:p>
            <a:pPr marL="457200" indent="-457200" algn="l">
              <a:buFont typeface="Wingdings" panose="05000000000000000000" pitchFamily="2" charset="2"/>
              <a:buChar char="Ø"/>
            </a:pPr>
            <a:r>
              <a:rPr lang="en-US" dirty="0" smtClean="0"/>
              <a:t>Fatigue resistance</a:t>
            </a:r>
            <a:endParaRPr lang="en-US" dirty="0"/>
          </a:p>
        </p:txBody>
      </p:sp>
    </p:spTree>
    <p:extLst>
      <p:ext uri="{BB962C8B-B14F-4D97-AF65-F5344CB8AC3E}">
        <p14:creationId xmlns:p14="http://schemas.microsoft.com/office/powerpoint/2010/main" val="33786707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86770" y="1417638"/>
            <a:ext cx="8229600" cy="4457700"/>
          </a:xfrm>
        </p:spPr>
      </p:pic>
      <p:sp>
        <p:nvSpPr>
          <p:cNvPr id="3" name="Title 2"/>
          <p:cNvSpPr>
            <a:spLocks noGrp="1"/>
          </p:cNvSpPr>
          <p:nvPr>
            <p:ph type="title"/>
          </p:nvPr>
        </p:nvSpPr>
        <p:spPr/>
        <p:txBody>
          <a:bodyPr>
            <a:normAutofit fontScale="90000"/>
          </a:bodyPr>
          <a:lstStyle/>
          <a:p>
            <a:r>
              <a:rPr lang="en-US" sz="4000" dirty="0" smtClean="0">
                <a:latin typeface="Times New Roman" panose="02020603050405020304" pitchFamily="18" charset="0"/>
                <a:cs typeface="Times New Roman" panose="02020603050405020304" pitchFamily="18" charset="0"/>
              </a:rPr>
              <a:t>Graphical representation of use of composite materials over the years</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24662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Font typeface="Wingdings" panose="05000000000000000000" pitchFamily="2" charset="2"/>
              <a:buChar char="§"/>
            </a:pPr>
            <a:r>
              <a:rPr lang="en-US" sz="2800" dirty="0" smtClean="0">
                <a:latin typeface="Times New Roman" panose="02020603050405020304" pitchFamily="18" charset="0"/>
                <a:cs typeface="Times New Roman" panose="02020603050405020304" pitchFamily="18" charset="0"/>
              </a:rPr>
              <a:t>Fiber glass</a:t>
            </a:r>
          </a:p>
          <a:p>
            <a:pPr>
              <a:buFont typeface="Wingdings" panose="05000000000000000000" pitchFamily="2" charset="2"/>
              <a:buChar char="§"/>
            </a:pPr>
            <a:r>
              <a:rPr lang="en-US" sz="2800" dirty="0" smtClean="0">
                <a:latin typeface="Times New Roman" panose="02020603050405020304" pitchFamily="18" charset="0"/>
                <a:cs typeface="Times New Roman" panose="02020603050405020304" pitchFamily="18" charset="0"/>
              </a:rPr>
              <a:t>CFRP</a:t>
            </a:r>
          </a:p>
          <a:p>
            <a:pPr>
              <a:buFont typeface="Wingdings" panose="05000000000000000000" pitchFamily="2" charset="2"/>
              <a:buChar char="§"/>
            </a:pPr>
            <a:r>
              <a:rPr lang="en-US" sz="2800" dirty="0" smtClean="0">
                <a:latin typeface="Times New Roman" panose="02020603050405020304" pitchFamily="18" charset="0"/>
                <a:cs typeface="Times New Roman" panose="02020603050405020304" pitchFamily="18" charset="0"/>
              </a:rPr>
              <a:t>QFRP</a:t>
            </a:r>
          </a:p>
          <a:p>
            <a:pPr>
              <a:buFont typeface="Wingdings" panose="05000000000000000000" pitchFamily="2" charset="2"/>
              <a:buChar char="§"/>
            </a:pPr>
            <a:r>
              <a:rPr lang="en-US" sz="2800" dirty="0" smtClean="0">
                <a:latin typeface="Times New Roman" panose="02020603050405020304" pitchFamily="18" charset="0"/>
                <a:cs typeface="Times New Roman" panose="02020603050405020304" pitchFamily="18" charset="0"/>
              </a:rPr>
              <a:t>GFRP</a:t>
            </a:r>
          </a:p>
          <a:p>
            <a:pPr>
              <a:buFont typeface="Wingdings" panose="05000000000000000000" pitchFamily="2" charset="2"/>
              <a:buChar char="§"/>
            </a:pPr>
            <a:r>
              <a:rPr lang="en-US" sz="2800" dirty="0" smtClean="0">
                <a:latin typeface="Times New Roman" panose="02020603050405020304" pitchFamily="18" charset="0"/>
                <a:cs typeface="Times New Roman" panose="02020603050405020304" pitchFamily="18" charset="0"/>
              </a:rPr>
              <a:t>GLARE</a:t>
            </a:r>
          </a:p>
        </p:txBody>
      </p:sp>
      <p:sp>
        <p:nvSpPr>
          <p:cNvPr id="3" name="Title 2"/>
          <p:cNvSpPr>
            <a:spLocks noGrp="1"/>
          </p:cNvSpPr>
          <p:nvPr>
            <p:ph type="title"/>
          </p:nvPr>
        </p:nvSpPr>
        <p:spPr/>
        <p:txBody>
          <a:bodyPr>
            <a:normAutofit/>
          </a:bodyPr>
          <a:lstStyle/>
          <a:p>
            <a:r>
              <a:rPr lang="en-US" sz="4000" dirty="0" smtClean="0">
                <a:latin typeface="Times New Roman" panose="02020603050405020304" pitchFamily="18" charset="0"/>
                <a:cs typeface="Times New Roman" panose="02020603050405020304" pitchFamily="18" charset="0"/>
              </a:rPr>
              <a:t>Types of composites used</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4687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1">
              <a:buFont typeface="Wingdings" panose="05000000000000000000" pitchFamily="2" charset="2"/>
              <a:buChar char="Ø"/>
            </a:pPr>
            <a:r>
              <a:rPr lang="en-US" dirty="0" smtClean="0"/>
              <a:t>Fuselage (Bulkhead)</a:t>
            </a:r>
          </a:p>
          <a:p>
            <a:pPr lvl="1">
              <a:buFont typeface="Wingdings" panose="05000000000000000000" pitchFamily="2" charset="2"/>
              <a:buChar char="Ø"/>
            </a:pPr>
            <a:r>
              <a:rPr lang="en-US" dirty="0" smtClean="0"/>
              <a:t>Wing flaps</a:t>
            </a:r>
          </a:p>
          <a:p>
            <a:pPr lvl="1">
              <a:buFont typeface="Wingdings" panose="05000000000000000000" pitchFamily="2" charset="2"/>
              <a:buChar char="Ø"/>
            </a:pPr>
            <a:r>
              <a:rPr lang="en-US" dirty="0"/>
              <a:t>Rudder</a:t>
            </a:r>
          </a:p>
          <a:p>
            <a:pPr lvl="1">
              <a:buFont typeface="Wingdings" panose="05000000000000000000" pitchFamily="2" charset="2"/>
              <a:buChar char="Ø"/>
            </a:pPr>
            <a:r>
              <a:rPr lang="en-US" dirty="0"/>
              <a:t>Elevators</a:t>
            </a:r>
          </a:p>
          <a:p>
            <a:pPr lvl="1">
              <a:buFont typeface="Wingdings" panose="05000000000000000000" pitchFamily="2" charset="2"/>
              <a:buChar char="Ø"/>
            </a:pPr>
            <a:r>
              <a:rPr lang="en-US" dirty="0" err="1" smtClean="0"/>
              <a:t>Radome</a:t>
            </a:r>
            <a:endParaRPr lang="en-US" dirty="0" smtClean="0"/>
          </a:p>
          <a:p>
            <a:pPr lvl="1">
              <a:buFont typeface="Wingdings" panose="05000000000000000000" pitchFamily="2" charset="2"/>
              <a:buChar char="Ø"/>
            </a:pPr>
            <a:r>
              <a:rPr lang="en-US" dirty="0" smtClean="0"/>
              <a:t>Spoilers</a:t>
            </a:r>
          </a:p>
          <a:p>
            <a:pPr lvl="1">
              <a:buFont typeface="Wingdings" panose="05000000000000000000" pitchFamily="2" charset="2"/>
              <a:buChar char="Ø"/>
            </a:pPr>
            <a:r>
              <a:rPr lang="en-US" dirty="0" smtClean="0"/>
              <a:t>Floor beams and panels</a:t>
            </a:r>
          </a:p>
          <a:p>
            <a:pPr lvl="1">
              <a:buFont typeface="Wingdings" panose="05000000000000000000" pitchFamily="2" charset="2"/>
              <a:buChar char="Ø"/>
            </a:pPr>
            <a:r>
              <a:rPr lang="en-US" dirty="0" smtClean="0"/>
              <a:t>Helicopter main and tail rotor blades</a:t>
            </a:r>
          </a:p>
          <a:p>
            <a:pPr lvl="1">
              <a:buFont typeface="Wingdings" panose="05000000000000000000" pitchFamily="2" charset="2"/>
              <a:buChar char="Ø"/>
            </a:pPr>
            <a:r>
              <a:rPr lang="en-US" dirty="0" smtClean="0"/>
              <a:t>Space vehicles: Satellites, Missiles, Rockets etc.</a:t>
            </a:r>
          </a:p>
        </p:txBody>
      </p:sp>
      <p:sp>
        <p:nvSpPr>
          <p:cNvPr id="3" name="Title 2"/>
          <p:cNvSpPr>
            <a:spLocks noGrp="1"/>
          </p:cNvSpPr>
          <p:nvPr>
            <p:ph type="title"/>
          </p:nvPr>
        </p:nvSpPr>
        <p:spPr/>
        <p:txBody>
          <a:bodyPr>
            <a:normAutofit fontScale="90000"/>
          </a:bodyPr>
          <a:lstStyle/>
          <a:p>
            <a:r>
              <a:rPr lang="en-US" sz="4000" dirty="0" smtClean="0">
                <a:latin typeface="Times New Roman" panose="02020603050405020304" pitchFamily="18" charset="0"/>
                <a:cs typeface="Times New Roman" panose="02020603050405020304" pitchFamily="18" charset="0"/>
              </a:rPr>
              <a:t>Application of composite in Aerospace</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68770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US" sz="2800" b="1" dirty="0" smtClean="0">
                <a:latin typeface="Times New Roman" panose="02020603050405020304" pitchFamily="18" charset="0"/>
                <a:cs typeface="Times New Roman" panose="02020603050405020304" pitchFamily="18" charset="0"/>
              </a:rPr>
              <a:t>Commercial :</a:t>
            </a:r>
          </a:p>
          <a:p>
            <a:pPr>
              <a:buFont typeface="Courier New" panose="02070309020205020404" pitchFamily="49" charset="0"/>
              <a:buChar char="o"/>
            </a:pPr>
            <a:r>
              <a:rPr lang="en-US" sz="2800" dirty="0" smtClean="0">
                <a:latin typeface="Times New Roman" panose="02020603050405020304" pitchFamily="18" charset="0"/>
                <a:cs typeface="Times New Roman" panose="02020603050405020304" pitchFamily="18" charset="0"/>
              </a:rPr>
              <a:t>Boeing 777</a:t>
            </a:r>
          </a:p>
          <a:p>
            <a:pPr>
              <a:buFont typeface="Courier New" panose="02070309020205020404" pitchFamily="49" charset="0"/>
              <a:buChar char="o"/>
            </a:pPr>
            <a:r>
              <a:rPr lang="en-US" sz="2800" dirty="0" smtClean="0">
                <a:latin typeface="Times New Roman" panose="02020603050405020304" pitchFamily="18" charset="0"/>
                <a:cs typeface="Times New Roman" panose="02020603050405020304" pitchFamily="18" charset="0"/>
              </a:rPr>
              <a:t>Boeing 787 “Dreamliner”</a:t>
            </a:r>
          </a:p>
          <a:p>
            <a:pPr>
              <a:buFont typeface="Courier New" panose="02070309020205020404" pitchFamily="49" charset="0"/>
              <a:buChar char="o"/>
            </a:pPr>
            <a:r>
              <a:rPr lang="en-US" sz="2800" dirty="0" smtClean="0">
                <a:latin typeface="Times New Roman" panose="02020603050405020304" pitchFamily="18" charset="0"/>
                <a:cs typeface="Times New Roman" panose="02020603050405020304" pitchFamily="18" charset="0"/>
              </a:rPr>
              <a:t>Airbus A380</a:t>
            </a:r>
          </a:p>
          <a:p>
            <a:pPr marL="109728" indent="0">
              <a:buNone/>
            </a:pPr>
            <a:endParaRPr lang="en-US" sz="2800" dirty="0" smtClean="0">
              <a:latin typeface="Times New Roman" panose="02020603050405020304" pitchFamily="18" charset="0"/>
              <a:cs typeface="Times New Roman" panose="02020603050405020304" pitchFamily="18" charset="0"/>
            </a:endParaRPr>
          </a:p>
          <a:p>
            <a:pPr marL="109728" indent="0">
              <a:buNone/>
            </a:pPr>
            <a:r>
              <a:rPr lang="en-US" sz="2800" b="1" dirty="0" smtClean="0">
                <a:latin typeface="Times New Roman" panose="02020603050405020304" pitchFamily="18" charset="0"/>
                <a:cs typeface="Times New Roman" panose="02020603050405020304" pitchFamily="18" charset="0"/>
              </a:rPr>
              <a:t>Military:</a:t>
            </a:r>
          </a:p>
          <a:p>
            <a:pPr>
              <a:buFont typeface="Courier New" panose="02070309020205020404" pitchFamily="49" charset="0"/>
              <a:buChar char="o"/>
            </a:pPr>
            <a:r>
              <a:rPr lang="en-US" sz="2800" dirty="0" smtClean="0">
                <a:latin typeface="Times New Roman" panose="02020603050405020304" pitchFamily="18" charset="0"/>
                <a:cs typeface="Times New Roman" panose="02020603050405020304" pitchFamily="18" charset="0"/>
              </a:rPr>
              <a:t>B-2 Bomber</a:t>
            </a:r>
          </a:p>
          <a:p>
            <a:pPr>
              <a:buFont typeface="Courier New" panose="02070309020205020404" pitchFamily="49" charset="0"/>
              <a:buChar char="o"/>
            </a:pPr>
            <a:r>
              <a:rPr lang="en-US" sz="2800" dirty="0" smtClean="0">
                <a:latin typeface="Times New Roman" panose="02020603050405020304" pitchFamily="18" charset="0"/>
                <a:cs typeface="Times New Roman" panose="02020603050405020304" pitchFamily="18" charset="0"/>
              </a:rPr>
              <a:t>LCA Tejas (HAL)</a:t>
            </a:r>
          </a:p>
        </p:txBody>
      </p:sp>
      <p:sp>
        <p:nvSpPr>
          <p:cNvPr id="3" name="Title 2"/>
          <p:cNvSpPr>
            <a:spLocks noGrp="1"/>
          </p:cNvSpPr>
          <p:nvPr>
            <p:ph type="title"/>
          </p:nvPr>
        </p:nvSpPr>
        <p:spPr/>
        <p:txBody>
          <a:bodyPr>
            <a:normAutofit fontScale="90000"/>
          </a:bodyPr>
          <a:lstStyle/>
          <a:p>
            <a:pPr algn="ctr"/>
            <a:r>
              <a:rPr lang="en-US" sz="4000" dirty="0" smtClean="0">
                <a:latin typeface="Times New Roman" panose="02020603050405020304" pitchFamily="18" charset="0"/>
                <a:cs typeface="Times New Roman" panose="02020603050405020304" pitchFamily="18" charset="0"/>
              </a:rPr>
              <a:t>Examples of use of composite in </a:t>
            </a:r>
            <a:br>
              <a:rPr lang="en-US" sz="4000" dirty="0" smtClean="0">
                <a:latin typeface="Times New Roman" panose="02020603050405020304" pitchFamily="18" charset="0"/>
                <a:cs typeface="Times New Roman" panose="02020603050405020304" pitchFamily="18" charset="0"/>
              </a:rPr>
            </a:br>
            <a:r>
              <a:rPr lang="en-US" sz="4000" dirty="0" smtClean="0">
                <a:latin typeface="Times New Roman" panose="02020603050405020304" pitchFamily="18" charset="0"/>
                <a:cs typeface="Times New Roman" panose="02020603050405020304" pitchFamily="18" charset="0"/>
              </a:rPr>
              <a:t>aircrafts : commercial and military</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80941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228</TotalTime>
  <Words>688</Words>
  <Application>Microsoft Office PowerPoint</Application>
  <PresentationFormat>On-screen Show (4:3)</PresentationFormat>
  <Paragraphs>132</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Concourse</vt:lpstr>
      <vt:lpstr>Application of Composite materials in Aerospace Industry</vt:lpstr>
      <vt:lpstr>Contents</vt:lpstr>
      <vt:lpstr>Introduction : What is composite?</vt:lpstr>
      <vt:lpstr>Why composite in aerospace industry? </vt:lpstr>
      <vt:lpstr>Advantages of composite material over metals</vt:lpstr>
      <vt:lpstr>Graphical representation of use of composite materials over the years</vt:lpstr>
      <vt:lpstr>Types of composites used</vt:lpstr>
      <vt:lpstr>Application of composite in Aerospace</vt:lpstr>
      <vt:lpstr>Examples of use of composite in  aircrafts : commercial and military</vt:lpstr>
      <vt:lpstr>Boeing 777 composite Structure</vt:lpstr>
      <vt:lpstr>Boeing 787 “Dreamliner” Composite Structure</vt:lpstr>
      <vt:lpstr>Airbus A380 Composite Structure</vt:lpstr>
      <vt:lpstr>B-2 Bomber Composite Structure</vt:lpstr>
      <vt:lpstr>LCA Tejas (HAL)Composite Structure</vt:lpstr>
      <vt:lpstr>Space vehicles Composite Structure</vt:lpstr>
      <vt:lpstr>Disadvantages of Composite Materials</vt:lpstr>
      <vt:lpstr>Future involvement of composite</vt:lpstr>
      <vt:lpstr>Conclusion</vt:lpstr>
      <vt:lpstr>References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Application of Composite materials in Aerospace Industry</dc:title>
  <dc:creator>LAMA</dc:creator>
  <cp:lastModifiedBy>user</cp:lastModifiedBy>
  <cp:revision>35</cp:revision>
  <dcterms:created xsi:type="dcterms:W3CDTF">2015-04-29T16:20:03Z</dcterms:created>
  <dcterms:modified xsi:type="dcterms:W3CDTF">2015-04-30T15:00:34Z</dcterms:modified>
</cp:coreProperties>
</file>